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04" r:id="rId1"/>
  </p:sldMasterIdLst>
  <p:notesMasterIdLst>
    <p:notesMasterId r:id="rId59"/>
  </p:notesMasterIdLst>
  <p:handoutMasterIdLst>
    <p:handoutMasterId r:id="rId60"/>
  </p:handoutMasterIdLst>
  <p:sldIdLst>
    <p:sldId id="256" r:id="rId2"/>
    <p:sldId id="382" r:id="rId3"/>
    <p:sldId id="379" r:id="rId4"/>
    <p:sldId id="500" r:id="rId5"/>
    <p:sldId id="532" r:id="rId6"/>
    <p:sldId id="533" r:id="rId7"/>
    <p:sldId id="534" r:id="rId8"/>
    <p:sldId id="3338" r:id="rId9"/>
    <p:sldId id="3264" r:id="rId10"/>
    <p:sldId id="611" r:id="rId11"/>
    <p:sldId id="3359" r:id="rId12"/>
    <p:sldId id="3401" r:id="rId13"/>
    <p:sldId id="1790800233" r:id="rId14"/>
    <p:sldId id="1790800072" r:id="rId15"/>
    <p:sldId id="1790800071" r:id="rId16"/>
    <p:sldId id="1790800230" r:id="rId17"/>
    <p:sldId id="417" r:id="rId18"/>
    <p:sldId id="676" r:id="rId19"/>
    <p:sldId id="677" r:id="rId20"/>
    <p:sldId id="678" r:id="rId21"/>
    <p:sldId id="3323" r:id="rId22"/>
    <p:sldId id="3325" r:id="rId23"/>
    <p:sldId id="3326" r:id="rId24"/>
    <p:sldId id="3327" r:id="rId25"/>
    <p:sldId id="1790800232" r:id="rId26"/>
    <p:sldId id="1790800073" r:id="rId27"/>
    <p:sldId id="1790800231" r:id="rId28"/>
    <p:sldId id="681" r:id="rId29"/>
    <p:sldId id="684" r:id="rId30"/>
    <p:sldId id="685" r:id="rId31"/>
    <p:sldId id="686" r:id="rId32"/>
    <p:sldId id="687" r:id="rId33"/>
    <p:sldId id="688" r:id="rId34"/>
    <p:sldId id="689" r:id="rId35"/>
    <p:sldId id="690" r:id="rId36"/>
    <p:sldId id="691" r:id="rId37"/>
    <p:sldId id="692" r:id="rId38"/>
    <p:sldId id="693" r:id="rId39"/>
    <p:sldId id="694" r:id="rId40"/>
    <p:sldId id="695" r:id="rId41"/>
    <p:sldId id="3340" r:id="rId42"/>
    <p:sldId id="3344" r:id="rId43"/>
    <p:sldId id="3342" r:id="rId44"/>
    <p:sldId id="2599" r:id="rId45"/>
    <p:sldId id="512" r:id="rId46"/>
    <p:sldId id="531" r:id="rId47"/>
    <p:sldId id="3222" r:id="rId48"/>
    <p:sldId id="3345" r:id="rId49"/>
    <p:sldId id="3335" r:id="rId50"/>
    <p:sldId id="3234" r:id="rId51"/>
    <p:sldId id="1790800234" r:id="rId52"/>
    <p:sldId id="574" r:id="rId53"/>
    <p:sldId id="637" r:id="rId54"/>
    <p:sldId id="3354" r:id="rId55"/>
    <p:sldId id="409" r:id="rId56"/>
    <p:sldId id="414" r:id="rId57"/>
    <p:sldId id="3346" r:id="rId58"/>
  </p:sldIdLst>
  <p:sldSz cx="12192000" cy="6858000"/>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192" userDrawn="1">
          <p15:clr>
            <a:srgbClr val="A4A3A4"/>
          </p15:clr>
        </p15:guide>
        <p15:guide id="3" pos="7584" userDrawn="1">
          <p15:clr>
            <a:srgbClr val="A4A3A4"/>
          </p15:clr>
        </p15:guide>
        <p15:guide id="4" orient="horz" pos="120" userDrawn="1">
          <p15:clr>
            <a:srgbClr val="A4A3A4"/>
          </p15:clr>
        </p15:guide>
        <p15:guide id="5" pos="7488" userDrawn="1">
          <p15:clr>
            <a:srgbClr val="A4A3A4"/>
          </p15:clr>
        </p15:guide>
        <p15:guide id="6" orient="horz" pos="672" userDrawn="1">
          <p15:clr>
            <a:srgbClr val="A4A3A4"/>
          </p15:clr>
        </p15:guide>
        <p15:guide id="7" orient="horz" pos="528" userDrawn="1">
          <p15:clr>
            <a:srgbClr val="A4A3A4"/>
          </p15:clr>
        </p15:guide>
        <p15:guide id="8" orient="horz" pos="17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33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AE2E8"/>
    <a:srgbClr val="ECECEC"/>
    <a:srgbClr val="0070C0"/>
    <a:srgbClr val="8A8A8A"/>
    <a:srgbClr val="32323C"/>
    <a:srgbClr val="EBEBEB"/>
    <a:srgbClr val="CACAC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324" autoAdjust="0"/>
    <p:restoredTop sz="90920" autoAdjust="0"/>
  </p:normalViewPr>
  <p:slideViewPr>
    <p:cSldViewPr snapToGrid="0">
      <p:cViewPr varScale="1">
        <p:scale>
          <a:sx n="80" d="100"/>
          <a:sy n="80" d="100"/>
        </p:scale>
        <p:origin x="126" y="636"/>
      </p:cViewPr>
      <p:guideLst>
        <p:guide orient="horz" pos="3960"/>
        <p:guide pos="192"/>
        <p:guide pos="7584"/>
        <p:guide orient="horz" pos="120"/>
        <p:guide pos="7488"/>
        <p:guide orient="horz" pos="672"/>
        <p:guide orient="horz" pos="528"/>
        <p:guide orient="horz" pos="1704"/>
      </p:guideLst>
    </p:cSldViewPr>
  </p:slideViewPr>
  <p:outlineViewPr>
    <p:cViewPr>
      <p:scale>
        <a:sx n="25" d="100"/>
        <a:sy n="25" d="100"/>
      </p:scale>
      <p:origin x="0" y="0"/>
    </p:cViewPr>
  </p:outlineViewPr>
  <p:notesTextViewPr>
    <p:cViewPr>
      <p:scale>
        <a:sx n="3" d="2"/>
        <a:sy n="3" d="2"/>
      </p:scale>
      <p:origin x="0" y="0"/>
    </p:cViewPr>
  </p:notesTextViewPr>
  <p:sorterViewPr>
    <p:cViewPr varScale="1">
      <p:scale>
        <a:sx n="1" d="1"/>
        <a:sy n="1" d="1"/>
      </p:scale>
      <p:origin x="0" y="-143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Sentiment Analysis. 5231 random English</a:t>
            </a:r>
            <a:r>
              <a:rPr lang="en-US" baseline="0" dirty="0"/>
              <a:t> paragraphs</a:t>
            </a:r>
            <a:r>
              <a:rPr lang="en-US" dirty="0"/>
              <a:t> from Wikipedia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Sheet2!$E$1</c:f>
              <c:strCache>
                <c:ptCount val="1"/>
                <c:pt idx="0">
                  <c:v>count</c:v>
                </c:pt>
              </c:strCache>
            </c:strRef>
          </c:tx>
          <c:spPr>
            <a:ln w="25400" cap="rnd">
              <a:noFill/>
              <a:round/>
            </a:ln>
            <a:effectLst/>
          </c:spPr>
          <c:marker>
            <c:symbol val="circle"/>
            <c:size val="5"/>
            <c:spPr>
              <a:solidFill>
                <a:schemeClr val="accent1"/>
              </a:solidFill>
              <a:ln w="9525">
                <a:solidFill>
                  <a:schemeClr val="accent1"/>
                </a:solidFill>
              </a:ln>
              <a:effectLst/>
            </c:spPr>
          </c:marker>
          <c:xVal>
            <c:numRef>
              <c:f>Sheet2!$D$2:$D$5233</c:f>
              <c:numCache>
                <c:formatCode>0.00</c:formatCode>
                <c:ptCount val="5232"/>
                <c:pt idx="0">
                  <c:v>-1</c:v>
                </c:pt>
                <c:pt idx="1">
                  <c:v>-0.99</c:v>
                </c:pt>
                <c:pt idx="2">
                  <c:v>-0.98</c:v>
                </c:pt>
                <c:pt idx="3">
                  <c:v>-0.97</c:v>
                </c:pt>
                <c:pt idx="4">
                  <c:v>-0.96</c:v>
                </c:pt>
                <c:pt idx="5">
                  <c:v>-0.95</c:v>
                </c:pt>
                <c:pt idx="6">
                  <c:v>-0.94</c:v>
                </c:pt>
                <c:pt idx="7">
                  <c:v>-0.92999999999999994</c:v>
                </c:pt>
                <c:pt idx="8">
                  <c:v>-0.91999999999999993</c:v>
                </c:pt>
                <c:pt idx="9">
                  <c:v>-0.90999999999999992</c:v>
                </c:pt>
                <c:pt idx="10">
                  <c:v>-0.89999999999999991</c:v>
                </c:pt>
                <c:pt idx="11">
                  <c:v>-0.8899999999999999</c:v>
                </c:pt>
                <c:pt idx="12">
                  <c:v>-0.87999999999999989</c:v>
                </c:pt>
                <c:pt idx="13">
                  <c:v>-0.86999999999999988</c:v>
                </c:pt>
                <c:pt idx="14">
                  <c:v>-0.85999999999999988</c:v>
                </c:pt>
                <c:pt idx="15">
                  <c:v>-0.84999999999999987</c:v>
                </c:pt>
                <c:pt idx="16">
                  <c:v>-0.83999999999999986</c:v>
                </c:pt>
                <c:pt idx="17">
                  <c:v>-0.82999999999999985</c:v>
                </c:pt>
                <c:pt idx="18">
                  <c:v>-0.81999999999999984</c:v>
                </c:pt>
                <c:pt idx="19">
                  <c:v>-0.80999999999999983</c:v>
                </c:pt>
                <c:pt idx="20">
                  <c:v>-0.79999999999999982</c:v>
                </c:pt>
                <c:pt idx="21">
                  <c:v>-0.78999999999999981</c:v>
                </c:pt>
                <c:pt idx="22">
                  <c:v>-0.7799999999999998</c:v>
                </c:pt>
                <c:pt idx="23">
                  <c:v>-0.7699999999999998</c:v>
                </c:pt>
                <c:pt idx="24">
                  <c:v>-0.75999999999999979</c:v>
                </c:pt>
                <c:pt idx="25">
                  <c:v>-0.74999999999999978</c:v>
                </c:pt>
                <c:pt idx="26">
                  <c:v>-0.73999999999999977</c:v>
                </c:pt>
                <c:pt idx="27">
                  <c:v>-0.72999999999999976</c:v>
                </c:pt>
                <c:pt idx="28">
                  <c:v>-0.71999999999999975</c:v>
                </c:pt>
                <c:pt idx="29">
                  <c:v>-0.70999999999999974</c:v>
                </c:pt>
                <c:pt idx="30">
                  <c:v>-0.69999999999999973</c:v>
                </c:pt>
                <c:pt idx="31">
                  <c:v>-0.68999999999999972</c:v>
                </c:pt>
                <c:pt idx="32">
                  <c:v>-0.67999999999999972</c:v>
                </c:pt>
                <c:pt idx="33">
                  <c:v>-0.66999999999999971</c:v>
                </c:pt>
                <c:pt idx="34">
                  <c:v>-0.6599999999999997</c:v>
                </c:pt>
                <c:pt idx="35">
                  <c:v>-0.64999999999999969</c:v>
                </c:pt>
                <c:pt idx="36">
                  <c:v>-0.63999999999999968</c:v>
                </c:pt>
                <c:pt idx="37">
                  <c:v>-0.62999999999999967</c:v>
                </c:pt>
                <c:pt idx="38">
                  <c:v>-0.61999999999999966</c:v>
                </c:pt>
                <c:pt idx="39">
                  <c:v>-0.60999999999999965</c:v>
                </c:pt>
                <c:pt idx="40">
                  <c:v>-0.59999999999999964</c:v>
                </c:pt>
                <c:pt idx="41">
                  <c:v>-0.58999999999999964</c:v>
                </c:pt>
                <c:pt idx="42">
                  <c:v>-0.57999999999999963</c:v>
                </c:pt>
                <c:pt idx="43">
                  <c:v>-0.56999999999999962</c:v>
                </c:pt>
                <c:pt idx="44">
                  <c:v>-0.55999999999999961</c:v>
                </c:pt>
                <c:pt idx="45">
                  <c:v>-0.5499999999999996</c:v>
                </c:pt>
                <c:pt idx="46">
                  <c:v>-0.53999999999999959</c:v>
                </c:pt>
                <c:pt idx="47">
                  <c:v>-0.52999999999999958</c:v>
                </c:pt>
                <c:pt idx="48">
                  <c:v>-0.51999999999999957</c:v>
                </c:pt>
                <c:pt idx="49">
                  <c:v>-0.50999999999999956</c:v>
                </c:pt>
                <c:pt idx="50">
                  <c:v>-0.49999999999999956</c:v>
                </c:pt>
                <c:pt idx="51">
                  <c:v>-0.48999999999999955</c:v>
                </c:pt>
                <c:pt idx="52">
                  <c:v>-0.47999999999999954</c:v>
                </c:pt>
                <c:pt idx="53">
                  <c:v>-0.46999999999999953</c:v>
                </c:pt>
                <c:pt idx="54">
                  <c:v>-0.45999999999999952</c:v>
                </c:pt>
                <c:pt idx="55">
                  <c:v>-0.44999999999999951</c:v>
                </c:pt>
                <c:pt idx="56">
                  <c:v>-0.4399999999999995</c:v>
                </c:pt>
                <c:pt idx="57">
                  <c:v>-0.42999999999999949</c:v>
                </c:pt>
                <c:pt idx="58">
                  <c:v>-0.41999999999999948</c:v>
                </c:pt>
                <c:pt idx="59">
                  <c:v>-0.40999999999999948</c:v>
                </c:pt>
                <c:pt idx="60">
                  <c:v>-0.39999999999999947</c:v>
                </c:pt>
                <c:pt idx="61">
                  <c:v>-0.38999999999999946</c:v>
                </c:pt>
                <c:pt idx="62">
                  <c:v>-0.37999999999999945</c:v>
                </c:pt>
                <c:pt idx="63">
                  <c:v>-0.36999999999999944</c:v>
                </c:pt>
                <c:pt idx="64">
                  <c:v>-0.35999999999999943</c:v>
                </c:pt>
                <c:pt idx="65">
                  <c:v>-0.34999999999999942</c:v>
                </c:pt>
                <c:pt idx="66">
                  <c:v>-0.33999999999999941</c:v>
                </c:pt>
                <c:pt idx="67">
                  <c:v>-0.3299999999999994</c:v>
                </c:pt>
                <c:pt idx="68">
                  <c:v>-0.3199999999999994</c:v>
                </c:pt>
                <c:pt idx="69">
                  <c:v>-0.30999999999999939</c:v>
                </c:pt>
                <c:pt idx="70">
                  <c:v>-0.29999999999999938</c:v>
                </c:pt>
                <c:pt idx="71">
                  <c:v>-0.28999999999999937</c:v>
                </c:pt>
                <c:pt idx="72">
                  <c:v>-0.27999999999999936</c:v>
                </c:pt>
                <c:pt idx="73">
                  <c:v>-0.26999999999999935</c:v>
                </c:pt>
                <c:pt idx="74">
                  <c:v>-0.25999999999999934</c:v>
                </c:pt>
                <c:pt idx="75">
                  <c:v>-0.24999999999999933</c:v>
                </c:pt>
                <c:pt idx="76">
                  <c:v>-0.23999999999999932</c:v>
                </c:pt>
                <c:pt idx="77">
                  <c:v>-0.22999999999999932</c:v>
                </c:pt>
                <c:pt idx="78">
                  <c:v>-0.21999999999999931</c:v>
                </c:pt>
                <c:pt idx="79">
                  <c:v>-0.2099999999999993</c:v>
                </c:pt>
                <c:pt idx="80">
                  <c:v>-0.19999999999999929</c:v>
                </c:pt>
                <c:pt idx="81">
                  <c:v>-0.18999999999999928</c:v>
                </c:pt>
                <c:pt idx="82">
                  <c:v>-0.17999999999999927</c:v>
                </c:pt>
                <c:pt idx="83">
                  <c:v>-0.16999999999999926</c:v>
                </c:pt>
                <c:pt idx="84">
                  <c:v>-0.15999999999999925</c:v>
                </c:pt>
                <c:pt idx="85">
                  <c:v>-0.14999999999999925</c:v>
                </c:pt>
                <c:pt idx="86">
                  <c:v>-0.13999999999999924</c:v>
                </c:pt>
                <c:pt idx="87">
                  <c:v>-0.12999999999999923</c:v>
                </c:pt>
                <c:pt idx="88">
                  <c:v>-0.11999999999999923</c:v>
                </c:pt>
                <c:pt idx="89">
                  <c:v>-0.10999999999999924</c:v>
                </c:pt>
                <c:pt idx="90">
                  <c:v>-9.9999999999999242E-2</c:v>
                </c:pt>
                <c:pt idx="91">
                  <c:v>-8.9999999999999247E-2</c:v>
                </c:pt>
                <c:pt idx="92">
                  <c:v>-7.9999999999999252E-2</c:v>
                </c:pt>
                <c:pt idx="93">
                  <c:v>-6.9999999999999257E-2</c:v>
                </c:pt>
                <c:pt idx="94">
                  <c:v>-5.9999999999999255E-2</c:v>
                </c:pt>
                <c:pt idx="95">
                  <c:v>-4.9999999999999253E-2</c:v>
                </c:pt>
                <c:pt idx="96">
                  <c:v>-3.9999999999999251E-2</c:v>
                </c:pt>
                <c:pt idx="97">
                  <c:v>-2.9999999999999249E-2</c:v>
                </c:pt>
                <c:pt idx="98">
                  <c:v>-1.9999999999999248E-2</c:v>
                </c:pt>
                <c:pt idx="99">
                  <c:v>-9.9999999999992473E-3</c:v>
                </c:pt>
                <c:pt idx="100">
                  <c:v>7.5286998857393428E-16</c:v>
                </c:pt>
                <c:pt idx="101">
                  <c:v>1.0000000000000753E-2</c:v>
                </c:pt>
                <c:pt idx="102">
                  <c:v>2.0000000000000753E-2</c:v>
                </c:pt>
                <c:pt idx="103">
                  <c:v>3.0000000000000755E-2</c:v>
                </c:pt>
                <c:pt idx="104">
                  <c:v>4.0000000000000757E-2</c:v>
                </c:pt>
                <c:pt idx="105">
                  <c:v>5.0000000000000759E-2</c:v>
                </c:pt>
                <c:pt idx="106">
                  <c:v>6.0000000000000761E-2</c:v>
                </c:pt>
                <c:pt idx="107">
                  <c:v>7.0000000000000756E-2</c:v>
                </c:pt>
                <c:pt idx="108">
                  <c:v>8.0000000000000751E-2</c:v>
                </c:pt>
                <c:pt idx="109">
                  <c:v>9.0000000000000746E-2</c:v>
                </c:pt>
                <c:pt idx="110">
                  <c:v>0.10000000000000074</c:v>
                </c:pt>
                <c:pt idx="111">
                  <c:v>0.11000000000000074</c:v>
                </c:pt>
                <c:pt idx="112">
                  <c:v>0.12000000000000073</c:v>
                </c:pt>
                <c:pt idx="113">
                  <c:v>0.13000000000000073</c:v>
                </c:pt>
                <c:pt idx="114">
                  <c:v>0.14000000000000073</c:v>
                </c:pt>
                <c:pt idx="115">
                  <c:v>0.15000000000000074</c:v>
                </c:pt>
                <c:pt idx="116">
                  <c:v>0.16000000000000075</c:v>
                </c:pt>
                <c:pt idx="117">
                  <c:v>0.17000000000000076</c:v>
                </c:pt>
                <c:pt idx="118">
                  <c:v>0.18000000000000077</c:v>
                </c:pt>
                <c:pt idx="119">
                  <c:v>0.19000000000000078</c:v>
                </c:pt>
                <c:pt idx="120">
                  <c:v>0.20000000000000079</c:v>
                </c:pt>
                <c:pt idx="121">
                  <c:v>0.2100000000000008</c:v>
                </c:pt>
                <c:pt idx="122">
                  <c:v>0.22000000000000081</c:v>
                </c:pt>
                <c:pt idx="123">
                  <c:v>0.23000000000000081</c:v>
                </c:pt>
                <c:pt idx="124">
                  <c:v>0.24000000000000082</c:v>
                </c:pt>
                <c:pt idx="125">
                  <c:v>0.25000000000000083</c:v>
                </c:pt>
                <c:pt idx="126">
                  <c:v>0.26000000000000084</c:v>
                </c:pt>
                <c:pt idx="127">
                  <c:v>0.27000000000000085</c:v>
                </c:pt>
                <c:pt idx="128">
                  <c:v>0.28000000000000086</c:v>
                </c:pt>
                <c:pt idx="129">
                  <c:v>0.29000000000000087</c:v>
                </c:pt>
                <c:pt idx="130">
                  <c:v>0.30000000000000088</c:v>
                </c:pt>
                <c:pt idx="131">
                  <c:v>0.31000000000000089</c:v>
                </c:pt>
                <c:pt idx="132">
                  <c:v>0.32000000000000089</c:v>
                </c:pt>
                <c:pt idx="133">
                  <c:v>0.3300000000000009</c:v>
                </c:pt>
                <c:pt idx="134">
                  <c:v>0.34000000000000091</c:v>
                </c:pt>
                <c:pt idx="135">
                  <c:v>0.35000000000000092</c:v>
                </c:pt>
                <c:pt idx="136">
                  <c:v>0.36000000000000093</c:v>
                </c:pt>
                <c:pt idx="137">
                  <c:v>0.37000000000000094</c:v>
                </c:pt>
                <c:pt idx="138">
                  <c:v>0.38000000000000095</c:v>
                </c:pt>
                <c:pt idx="139">
                  <c:v>0.39000000000000096</c:v>
                </c:pt>
                <c:pt idx="140">
                  <c:v>0.40000000000000097</c:v>
                </c:pt>
                <c:pt idx="141">
                  <c:v>0.41000000000000097</c:v>
                </c:pt>
                <c:pt idx="142">
                  <c:v>0.42000000000000098</c:v>
                </c:pt>
                <c:pt idx="143">
                  <c:v>0.43000000000000099</c:v>
                </c:pt>
                <c:pt idx="144">
                  <c:v>0.440000000000001</c:v>
                </c:pt>
                <c:pt idx="145">
                  <c:v>0.45000000000000101</c:v>
                </c:pt>
                <c:pt idx="146">
                  <c:v>0.46000000000000102</c:v>
                </c:pt>
                <c:pt idx="147">
                  <c:v>0.47000000000000103</c:v>
                </c:pt>
                <c:pt idx="148">
                  <c:v>0.48000000000000104</c:v>
                </c:pt>
                <c:pt idx="149">
                  <c:v>0.49000000000000105</c:v>
                </c:pt>
                <c:pt idx="150">
                  <c:v>0.500000000000001</c:v>
                </c:pt>
                <c:pt idx="151">
                  <c:v>0.51000000000000101</c:v>
                </c:pt>
                <c:pt idx="152">
                  <c:v>0.52000000000000102</c:v>
                </c:pt>
                <c:pt idx="153">
                  <c:v>0.53000000000000103</c:v>
                </c:pt>
                <c:pt idx="154">
                  <c:v>0.54000000000000103</c:v>
                </c:pt>
                <c:pt idx="155">
                  <c:v>0.55000000000000104</c:v>
                </c:pt>
                <c:pt idx="156">
                  <c:v>0.56000000000000105</c:v>
                </c:pt>
                <c:pt idx="157">
                  <c:v>0.57000000000000106</c:v>
                </c:pt>
                <c:pt idx="158">
                  <c:v>0.58000000000000107</c:v>
                </c:pt>
                <c:pt idx="159">
                  <c:v>0.59000000000000108</c:v>
                </c:pt>
                <c:pt idx="160">
                  <c:v>0.60000000000000109</c:v>
                </c:pt>
                <c:pt idx="161">
                  <c:v>0.6100000000000011</c:v>
                </c:pt>
                <c:pt idx="162">
                  <c:v>0.62000000000000111</c:v>
                </c:pt>
                <c:pt idx="163">
                  <c:v>0.63000000000000111</c:v>
                </c:pt>
                <c:pt idx="164">
                  <c:v>0.64000000000000112</c:v>
                </c:pt>
                <c:pt idx="165">
                  <c:v>0.65000000000000113</c:v>
                </c:pt>
                <c:pt idx="166">
                  <c:v>0.66000000000000114</c:v>
                </c:pt>
                <c:pt idx="167">
                  <c:v>0.67000000000000115</c:v>
                </c:pt>
                <c:pt idx="168">
                  <c:v>0.68000000000000116</c:v>
                </c:pt>
                <c:pt idx="169">
                  <c:v>0.69000000000000117</c:v>
                </c:pt>
                <c:pt idx="170">
                  <c:v>0.70000000000000118</c:v>
                </c:pt>
                <c:pt idx="171">
                  <c:v>0.71000000000000119</c:v>
                </c:pt>
                <c:pt idx="172">
                  <c:v>0.72000000000000119</c:v>
                </c:pt>
                <c:pt idx="173">
                  <c:v>0.7300000000000012</c:v>
                </c:pt>
                <c:pt idx="174">
                  <c:v>0.74000000000000121</c:v>
                </c:pt>
                <c:pt idx="175">
                  <c:v>0.75000000000000122</c:v>
                </c:pt>
                <c:pt idx="176">
                  <c:v>0.76000000000000123</c:v>
                </c:pt>
                <c:pt idx="177">
                  <c:v>0.77000000000000124</c:v>
                </c:pt>
                <c:pt idx="178">
                  <c:v>0.78000000000000125</c:v>
                </c:pt>
                <c:pt idx="179">
                  <c:v>0.79000000000000126</c:v>
                </c:pt>
                <c:pt idx="180">
                  <c:v>0.80000000000000127</c:v>
                </c:pt>
                <c:pt idx="181">
                  <c:v>0.81000000000000127</c:v>
                </c:pt>
                <c:pt idx="182">
                  <c:v>0.82000000000000128</c:v>
                </c:pt>
                <c:pt idx="183">
                  <c:v>0.83000000000000129</c:v>
                </c:pt>
                <c:pt idx="184">
                  <c:v>0.8400000000000013</c:v>
                </c:pt>
                <c:pt idx="185">
                  <c:v>0.85000000000000131</c:v>
                </c:pt>
                <c:pt idx="186">
                  <c:v>0.86000000000000132</c:v>
                </c:pt>
                <c:pt idx="187">
                  <c:v>0.87000000000000133</c:v>
                </c:pt>
                <c:pt idx="188">
                  <c:v>0.88000000000000134</c:v>
                </c:pt>
                <c:pt idx="189">
                  <c:v>0.89000000000000135</c:v>
                </c:pt>
                <c:pt idx="190">
                  <c:v>0.90000000000000135</c:v>
                </c:pt>
                <c:pt idx="191">
                  <c:v>0.91000000000000136</c:v>
                </c:pt>
                <c:pt idx="192">
                  <c:v>0.92000000000000137</c:v>
                </c:pt>
                <c:pt idx="193">
                  <c:v>0.93000000000000138</c:v>
                </c:pt>
                <c:pt idx="194">
                  <c:v>0.94000000000000139</c:v>
                </c:pt>
                <c:pt idx="195">
                  <c:v>0.9500000000000014</c:v>
                </c:pt>
                <c:pt idx="196">
                  <c:v>0.96000000000000141</c:v>
                </c:pt>
                <c:pt idx="197">
                  <c:v>0.97000000000000142</c:v>
                </c:pt>
                <c:pt idx="198">
                  <c:v>0.98000000000000143</c:v>
                </c:pt>
                <c:pt idx="199">
                  <c:v>0.99000000000000143</c:v>
                </c:pt>
                <c:pt idx="200">
                  <c:v>1.0000000000000013</c:v>
                </c:pt>
              </c:numCache>
            </c:numRef>
          </c:xVal>
          <c:yVal>
            <c:numRef>
              <c:f>Sheet2!$G$2:$G$5233</c:f>
              <c:numCache>
                <c:formatCode>0.000</c:formatCode>
                <c:ptCount val="523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1.9116803670426305E-4</c:v>
                </c:pt>
                <c:pt idx="26">
                  <c:v>0</c:v>
                </c:pt>
                <c:pt idx="27">
                  <c:v>0</c:v>
                </c:pt>
                <c:pt idx="28">
                  <c:v>0</c:v>
                </c:pt>
                <c:pt idx="29">
                  <c:v>0</c:v>
                </c:pt>
                <c:pt idx="30">
                  <c:v>0</c:v>
                </c:pt>
                <c:pt idx="31">
                  <c:v>0</c:v>
                </c:pt>
                <c:pt idx="32">
                  <c:v>0</c:v>
                </c:pt>
                <c:pt idx="33">
                  <c:v>0</c:v>
                </c:pt>
                <c:pt idx="34">
                  <c:v>0</c:v>
                </c:pt>
                <c:pt idx="35">
                  <c:v>1.9116803670426305E-4</c:v>
                </c:pt>
                <c:pt idx="36">
                  <c:v>0</c:v>
                </c:pt>
                <c:pt idx="37">
                  <c:v>0</c:v>
                </c:pt>
                <c:pt idx="38">
                  <c:v>0</c:v>
                </c:pt>
                <c:pt idx="39">
                  <c:v>0</c:v>
                </c:pt>
                <c:pt idx="40">
                  <c:v>0</c:v>
                </c:pt>
                <c:pt idx="41">
                  <c:v>1.9116803670426305E-4</c:v>
                </c:pt>
                <c:pt idx="42">
                  <c:v>0</c:v>
                </c:pt>
                <c:pt idx="43">
                  <c:v>1.9116803670426305E-4</c:v>
                </c:pt>
                <c:pt idx="44">
                  <c:v>1.9116803670426305E-4</c:v>
                </c:pt>
                <c:pt idx="45">
                  <c:v>0</c:v>
                </c:pt>
                <c:pt idx="46">
                  <c:v>3.823360734085261E-4</c:v>
                </c:pt>
                <c:pt idx="47">
                  <c:v>1.9116803670426305E-4</c:v>
                </c:pt>
                <c:pt idx="48">
                  <c:v>0</c:v>
                </c:pt>
                <c:pt idx="49">
                  <c:v>3.823360734085261E-4</c:v>
                </c:pt>
                <c:pt idx="50">
                  <c:v>0</c:v>
                </c:pt>
                <c:pt idx="51">
                  <c:v>7.6467214681705221E-4</c:v>
                </c:pt>
                <c:pt idx="52">
                  <c:v>1.9116803670426305E-4</c:v>
                </c:pt>
                <c:pt idx="53">
                  <c:v>0</c:v>
                </c:pt>
                <c:pt idx="54">
                  <c:v>0</c:v>
                </c:pt>
                <c:pt idx="55">
                  <c:v>1.3381762569298413E-3</c:v>
                </c:pt>
                <c:pt idx="56">
                  <c:v>1.9116803670426305E-4</c:v>
                </c:pt>
                <c:pt idx="57">
                  <c:v>1.9116803670426305E-4</c:v>
                </c:pt>
                <c:pt idx="58">
                  <c:v>9.5584018352131523E-4</c:v>
                </c:pt>
                <c:pt idx="59">
                  <c:v>5.7350411011278918E-4</c:v>
                </c:pt>
                <c:pt idx="60">
                  <c:v>1.5293442936341044E-3</c:v>
                </c:pt>
                <c:pt idx="61">
                  <c:v>1.9116803670426305E-4</c:v>
                </c:pt>
                <c:pt idx="62">
                  <c:v>1.1470082202255784E-3</c:v>
                </c:pt>
                <c:pt idx="63">
                  <c:v>4.0145287707895241E-3</c:v>
                </c:pt>
                <c:pt idx="64">
                  <c:v>3.0586885872682088E-3</c:v>
                </c:pt>
                <c:pt idx="65">
                  <c:v>2.1028484037468936E-3</c:v>
                </c:pt>
                <c:pt idx="66">
                  <c:v>3.249856623972472E-3</c:v>
                </c:pt>
                <c:pt idx="67">
                  <c:v>4.3968648441980503E-3</c:v>
                </c:pt>
                <c:pt idx="68">
                  <c:v>2.2940164404511567E-3</c:v>
                </c:pt>
                <c:pt idx="69">
                  <c:v>3.8233607340852609E-3</c:v>
                </c:pt>
                <c:pt idx="70">
                  <c:v>1.7013955266679412E-2</c:v>
                </c:pt>
                <c:pt idx="71">
                  <c:v>6.3085452112406808E-3</c:v>
                </c:pt>
                <c:pt idx="72">
                  <c:v>1.1661250238960046E-2</c:v>
                </c:pt>
                <c:pt idx="73">
                  <c:v>1.1087746128847257E-2</c:v>
                </c:pt>
                <c:pt idx="74">
                  <c:v>1.1087746128847257E-2</c:v>
                </c:pt>
                <c:pt idx="75">
                  <c:v>9.1760657618046269E-3</c:v>
                </c:pt>
                <c:pt idx="76">
                  <c:v>1.6058115083158096E-2</c:v>
                </c:pt>
                <c:pt idx="77">
                  <c:v>8.2202255782833113E-3</c:v>
                </c:pt>
                <c:pt idx="78">
                  <c:v>7.837889504874785E-3</c:v>
                </c:pt>
                <c:pt idx="79">
                  <c:v>7.4555534314662587E-3</c:v>
                </c:pt>
                <c:pt idx="80">
                  <c:v>1.127891416555152E-2</c:v>
                </c:pt>
                <c:pt idx="81">
                  <c:v>6.6908812846492071E-3</c:v>
                </c:pt>
                <c:pt idx="82">
                  <c:v>1.070541005543873E-2</c:v>
                </c:pt>
                <c:pt idx="83">
                  <c:v>8.4113936149875744E-3</c:v>
                </c:pt>
                <c:pt idx="84">
                  <c:v>6.8820493213534693E-3</c:v>
                </c:pt>
                <c:pt idx="85">
                  <c:v>1.1852418275664309E-2</c:v>
                </c:pt>
                <c:pt idx="86">
                  <c:v>1.0131905945325941E-2</c:v>
                </c:pt>
                <c:pt idx="87">
                  <c:v>1.0131905945325941E-2</c:v>
                </c:pt>
                <c:pt idx="88">
                  <c:v>1.1661250238960046E-2</c:v>
                </c:pt>
                <c:pt idx="89">
                  <c:v>1.0323073982030204E-2</c:v>
                </c:pt>
                <c:pt idx="90">
                  <c:v>1.3955266679411202E-2</c:v>
                </c:pt>
                <c:pt idx="91">
                  <c:v>8.6025616516918375E-3</c:v>
                </c:pt>
                <c:pt idx="92">
                  <c:v>1.3572930606002676E-2</c:v>
                </c:pt>
                <c:pt idx="93">
                  <c:v>1.1661250238960046E-2</c:v>
                </c:pt>
                <c:pt idx="94">
                  <c:v>1.127891416555152E-2</c:v>
                </c:pt>
                <c:pt idx="95">
                  <c:v>1.3190594532594151E-2</c:v>
                </c:pt>
                <c:pt idx="96">
                  <c:v>1.2999426495889888E-2</c:v>
                </c:pt>
                <c:pt idx="97">
                  <c:v>9.7495698719174146E-3</c:v>
                </c:pt>
                <c:pt idx="98">
                  <c:v>1.6631619193270886E-2</c:v>
                </c:pt>
                <c:pt idx="99">
                  <c:v>1.3764098642706939E-2</c:v>
                </c:pt>
                <c:pt idx="100">
                  <c:v>0.2022557828331103</c:v>
                </c:pt>
                <c:pt idx="101">
                  <c:v>1.3764098642706939E-2</c:v>
                </c:pt>
                <c:pt idx="102">
                  <c:v>9.5584018352131532E-3</c:v>
                </c:pt>
                <c:pt idx="103">
                  <c:v>1.2999426495889888E-2</c:v>
                </c:pt>
                <c:pt idx="104">
                  <c:v>1.2425922385777098E-2</c:v>
                </c:pt>
                <c:pt idx="105">
                  <c:v>9.9407379086216777E-3</c:v>
                </c:pt>
                <c:pt idx="106">
                  <c:v>1.0514242018734467E-2</c:v>
                </c:pt>
                <c:pt idx="107">
                  <c:v>8.0290575415790481E-3</c:v>
                </c:pt>
                <c:pt idx="108">
                  <c:v>7.4555534314662587E-3</c:v>
                </c:pt>
                <c:pt idx="109">
                  <c:v>1.3190594532594151E-2</c:v>
                </c:pt>
                <c:pt idx="110">
                  <c:v>1.3190594532594151E-2</c:v>
                </c:pt>
                <c:pt idx="111">
                  <c:v>9.5584018352131532E-3</c:v>
                </c:pt>
                <c:pt idx="112">
                  <c:v>9.5584018352131532E-3</c:v>
                </c:pt>
                <c:pt idx="113">
                  <c:v>1.3764098642706939E-2</c:v>
                </c:pt>
                <c:pt idx="114">
                  <c:v>8.9848977251003638E-3</c:v>
                </c:pt>
                <c:pt idx="115">
                  <c:v>1.567577900974957E-2</c:v>
                </c:pt>
                <c:pt idx="116">
                  <c:v>8.7937296883961007E-3</c:v>
                </c:pt>
                <c:pt idx="117">
                  <c:v>5.3527050277193651E-3</c:v>
                </c:pt>
                <c:pt idx="118">
                  <c:v>7.2643853947619956E-3</c:v>
                </c:pt>
                <c:pt idx="119">
                  <c:v>7.6467214681705219E-3</c:v>
                </c:pt>
                <c:pt idx="120">
                  <c:v>2.0454979927356145E-2</c:v>
                </c:pt>
                <c:pt idx="121">
                  <c:v>8.6025616516918375E-3</c:v>
                </c:pt>
                <c:pt idx="122">
                  <c:v>1.4146434716115465E-2</c:v>
                </c:pt>
                <c:pt idx="123">
                  <c:v>2.3322500477920092E-2</c:v>
                </c:pt>
                <c:pt idx="124">
                  <c:v>1.8160963486904991E-2</c:v>
                </c:pt>
                <c:pt idx="125">
                  <c:v>3.7660103230739823E-2</c:v>
                </c:pt>
                <c:pt idx="126">
                  <c:v>9.1760657618046269E-3</c:v>
                </c:pt>
                <c:pt idx="127">
                  <c:v>1.3190594532594151E-2</c:v>
                </c:pt>
                <c:pt idx="128">
                  <c:v>1.3955266679411202E-2</c:v>
                </c:pt>
                <c:pt idx="129">
                  <c:v>8.7937296883961007E-3</c:v>
                </c:pt>
                <c:pt idx="130">
                  <c:v>2.4087172624737144E-2</c:v>
                </c:pt>
                <c:pt idx="131">
                  <c:v>4.7792009176065766E-3</c:v>
                </c:pt>
                <c:pt idx="132">
                  <c:v>5.9262091378321545E-3</c:v>
                </c:pt>
                <c:pt idx="133">
                  <c:v>5.161536991015102E-3</c:v>
                </c:pt>
                <c:pt idx="134">
                  <c:v>5.5438730644236283E-3</c:v>
                </c:pt>
                <c:pt idx="135">
                  <c:v>3.0586885872682088E-3</c:v>
                </c:pt>
                <c:pt idx="136">
                  <c:v>4.0145287707895241E-3</c:v>
                </c:pt>
                <c:pt idx="137">
                  <c:v>3.249856623972472E-3</c:v>
                </c:pt>
                <c:pt idx="138">
                  <c:v>3.4410246606767347E-3</c:v>
                </c:pt>
                <c:pt idx="139">
                  <c:v>5.7350411011278918E-4</c:v>
                </c:pt>
                <c:pt idx="140">
                  <c:v>9.5584018352131523E-4</c:v>
                </c:pt>
                <c:pt idx="141">
                  <c:v>1.3381762569298413E-3</c:v>
                </c:pt>
                <c:pt idx="142">
                  <c:v>9.5584018352131523E-4</c:v>
                </c:pt>
                <c:pt idx="143">
                  <c:v>7.6467214681705221E-4</c:v>
                </c:pt>
                <c:pt idx="144">
                  <c:v>1.3381762569298413E-3</c:v>
                </c:pt>
                <c:pt idx="145">
                  <c:v>1.5293442936341044E-3</c:v>
                </c:pt>
                <c:pt idx="146">
                  <c:v>3.823360734085261E-4</c:v>
                </c:pt>
                <c:pt idx="147">
                  <c:v>3.823360734085261E-4</c:v>
                </c:pt>
                <c:pt idx="148">
                  <c:v>1.9116803670426305E-4</c:v>
                </c:pt>
                <c:pt idx="149">
                  <c:v>5.7350411011278918E-4</c:v>
                </c:pt>
                <c:pt idx="150">
                  <c:v>1.9116803670426305E-4</c:v>
                </c:pt>
                <c:pt idx="151">
                  <c:v>0</c:v>
                </c:pt>
                <c:pt idx="152">
                  <c:v>7.6467214681705221E-4</c:v>
                </c:pt>
                <c:pt idx="153">
                  <c:v>0</c:v>
                </c:pt>
                <c:pt idx="154">
                  <c:v>1.9116803670426305E-4</c:v>
                </c:pt>
                <c:pt idx="155">
                  <c:v>0</c:v>
                </c:pt>
                <c:pt idx="156">
                  <c:v>0</c:v>
                </c:pt>
                <c:pt idx="157">
                  <c:v>3.823360734085261E-4</c:v>
                </c:pt>
                <c:pt idx="158">
                  <c:v>3.823360734085261E-4</c:v>
                </c:pt>
                <c:pt idx="159">
                  <c:v>1.9116803670426305E-4</c:v>
                </c:pt>
                <c:pt idx="160">
                  <c:v>0</c:v>
                </c:pt>
                <c:pt idx="161">
                  <c:v>0</c:v>
                </c:pt>
                <c:pt idx="162">
                  <c:v>0</c:v>
                </c:pt>
                <c:pt idx="163">
                  <c:v>0</c:v>
                </c:pt>
                <c:pt idx="164">
                  <c:v>0</c:v>
                </c:pt>
                <c:pt idx="165">
                  <c:v>0</c:v>
                </c:pt>
                <c:pt idx="166">
                  <c:v>0</c:v>
                </c:pt>
                <c:pt idx="167">
                  <c:v>0</c:v>
                </c:pt>
                <c:pt idx="168">
                  <c:v>3.823360734085261E-4</c:v>
                </c:pt>
                <c:pt idx="169">
                  <c:v>1.9116803670426305E-4</c:v>
                </c:pt>
                <c:pt idx="170">
                  <c:v>0</c:v>
                </c:pt>
                <c:pt idx="171">
                  <c:v>0</c:v>
                </c:pt>
                <c:pt idx="172">
                  <c:v>1.9116803670426305E-4</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1.9116803670426305E-4</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numCache>
            </c:numRef>
          </c:yVal>
          <c:smooth val="0"/>
          <c:extLst>
            <c:ext xmlns:c16="http://schemas.microsoft.com/office/drawing/2014/chart" uri="{C3380CC4-5D6E-409C-BE32-E72D297353CC}">
              <c16:uniqueId val="{00000000-9152-44A4-A196-81C3E4362943}"/>
            </c:ext>
          </c:extLst>
        </c:ser>
        <c:dLbls>
          <c:showLegendKey val="0"/>
          <c:showVal val="0"/>
          <c:showCatName val="0"/>
          <c:showSerName val="0"/>
          <c:showPercent val="0"/>
          <c:showBubbleSize val="0"/>
        </c:dLbls>
        <c:axId val="461423568"/>
        <c:axId val="461421928"/>
      </c:scatterChart>
      <c:valAx>
        <c:axId val="461423568"/>
        <c:scaling>
          <c:orientation val="minMax"/>
          <c:max val="1"/>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b="1"/>
                  <a:t>Negative Sentiment</a:t>
                </a:r>
              </a:p>
            </c:rich>
          </c:tx>
          <c:layout>
            <c:manualLayout>
              <c:xMode val="edge"/>
              <c:yMode val="edge"/>
              <c:x val="3.6270961356560744E-2"/>
              <c:y val="0.9321552517075143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1421928"/>
        <c:crossesAt val="1.0000000000000003E-4"/>
        <c:crossBetween val="midCat"/>
      </c:valAx>
      <c:valAx>
        <c:axId val="461421928"/>
        <c:scaling>
          <c:logBase val="10"/>
          <c:orientation val="minMax"/>
          <c:max val="0.30000000000000004"/>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14235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0.80072</cdr:x>
      <cdr:y>0.92816</cdr:y>
    </cdr:from>
    <cdr:to>
      <cdr:x>0.9763</cdr:x>
      <cdr:y>0.98252</cdr:y>
    </cdr:to>
    <cdr:sp macro="" textlink="">
      <cdr:nvSpPr>
        <cdr:cNvPr id="2" name="TextBox 1">
          <a:extLst xmlns:a="http://schemas.openxmlformats.org/drawingml/2006/main">
            <a:ext uri="{FF2B5EF4-FFF2-40B4-BE49-F238E27FC236}">
              <a16:creationId xmlns:a16="http://schemas.microsoft.com/office/drawing/2014/main" id="{4B60C4B6-F968-4A5F-83E9-3BD525F32DA1}"/>
            </a:ext>
          </a:extLst>
        </cdr:cNvPr>
        <cdr:cNvSpPr txBox="1"/>
      </cdr:nvSpPr>
      <cdr:spPr>
        <a:xfrm xmlns:a="http://schemas.openxmlformats.org/drawingml/2006/main">
          <a:off x="6391307" y="4552974"/>
          <a:ext cx="1401502" cy="26665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AU" sz="1000" b="1" i="0" u="none" strike="noStrike" kern="1200" baseline="0" dirty="0">
              <a:solidFill>
                <a:sysClr val="windowText" lastClr="000000">
                  <a:lumMod val="65000"/>
                  <a:lumOff val="35000"/>
                </a:sysClr>
              </a:solidFill>
              <a:latin typeface="+mn-lt"/>
              <a:ea typeface="+mn-ea"/>
              <a:cs typeface="+mn-cs"/>
            </a:rPr>
            <a:t>Positive Sentiment</a:t>
          </a:r>
        </a:p>
      </cdr:txBody>
    </cdr:sp>
  </cdr:relSizeAnchor>
  <cdr:relSizeAnchor xmlns:cdr="http://schemas.openxmlformats.org/drawingml/2006/chartDrawing">
    <cdr:from>
      <cdr:x>0.35883</cdr:x>
      <cdr:y>0.94373</cdr:y>
    </cdr:from>
    <cdr:to>
      <cdr:x>0.63872</cdr:x>
      <cdr:y>0.99809</cdr:y>
    </cdr:to>
    <cdr:sp macro="" textlink="">
      <cdr:nvSpPr>
        <cdr:cNvPr id="3" name="TextBox 1">
          <a:extLst xmlns:a="http://schemas.openxmlformats.org/drawingml/2006/main">
            <a:ext uri="{FF2B5EF4-FFF2-40B4-BE49-F238E27FC236}">
              <a16:creationId xmlns:a16="http://schemas.microsoft.com/office/drawing/2014/main" id="{295552B1-1069-40E2-87E1-5076BAE71D9C}"/>
            </a:ext>
          </a:extLst>
        </cdr:cNvPr>
        <cdr:cNvSpPr txBox="1"/>
      </cdr:nvSpPr>
      <cdr:spPr>
        <a:xfrm xmlns:a="http://schemas.openxmlformats.org/drawingml/2006/main">
          <a:off x="2864127" y="4629364"/>
          <a:ext cx="2234081" cy="26665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AU" sz="1000" i="1" u="none" strike="noStrike" kern="1200" baseline="0" dirty="0">
              <a:solidFill>
                <a:sysClr val="windowText" lastClr="000000">
                  <a:lumMod val="65000"/>
                  <a:lumOff val="35000"/>
                </a:sysClr>
              </a:solidFill>
              <a:latin typeface="+mn-lt"/>
              <a:ea typeface="+mn-ea"/>
              <a:cs typeface="+mn-cs"/>
            </a:rPr>
            <a:t>The vertical scale is logarithmic</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302442" cy="34127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1949" y="1"/>
            <a:ext cx="4302442" cy="341277"/>
          </a:xfrm>
          <a:prstGeom prst="rect">
            <a:avLst/>
          </a:prstGeom>
        </p:spPr>
        <p:txBody>
          <a:bodyPr vert="horz" lIns="91440" tIns="45720" rIns="91440" bIns="45720" rtlCol="0"/>
          <a:lstStyle>
            <a:lvl1pPr algn="r">
              <a:defRPr sz="1200"/>
            </a:lvl1pPr>
          </a:lstStyle>
          <a:p>
            <a:fld id="{05E9E6D4-0BF1-42E9-8D88-8E25746C0653}" type="datetimeFigureOut">
              <a:rPr lang="en-US" smtClean="0"/>
              <a:t>7/6/2020</a:t>
            </a:fld>
            <a:endParaRPr lang="en-US" dirty="0"/>
          </a:p>
        </p:txBody>
      </p:sp>
      <p:sp>
        <p:nvSpPr>
          <p:cNvPr id="4" name="Footer Placeholder 3"/>
          <p:cNvSpPr>
            <a:spLocks noGrp="1"/>
          </p:cNvSpPr>
          <p:nvPr>
            <p:ph type="ftr" sz="quarter" idx="2"/>
          </p:nvPr>
        </p:nvSpPr>
        <p:spPr>
          <a:xfrm>
            <a:off x="1" y="6456399"/>
            <a:ext cx="4302442" cy="34127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1949" y="6456399"/>
            <a:ext cx="4302442" cy="341277"/>
          </a:xfrm>
          <a:prstGeom prst="rect">
            <a:avLst/>
          </a:prstGeom>
        </p:spPr>
        <p:txBody>
          <a:bodyPr vert="horz" lIns="91440" tIns="45720" rIns="91440" bIns="45720" rtlCol="0" anchor="b"/>
          <a:lstStyle>
            <a:lvl1pPr algn="r">
              <a:defRPr sz="1200"/>
            </a:lvl1pPr>
          </a:lstStyle>
          <a:p>
            <a:fld id="{48605FA5-4470-4340-A32E-B806389348D4}" type="slidenum">
              <a:rPr lang="en-US" smtClean="0"/>
              <a:t>‹#›</a:t>
            </a:fld>
            <a:endParaRPr lang="en-US" dirty="0"/>
          </a:p>
        </p:txBody>
      </p:sp>
    </p:spTree>
    <p:extLst>
      <p:ext uri="{BB962C8B-B14F-4D97-AF65-F5344CB8AC3E}">
        <p14:creationId xmlns:p14="http://schemas.microsoft.com/office/powerpoint/2010/main" val="634997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06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622798" y="0"/>
            <a:ext cx="4301543" cy="341064"/>
          </a:xfrm>
          <a:prstGeom prst="rect">
            <a:avLst/>
          </a:prstGeom>
        </p:spPr>
        <p:txBody>
          <a:bodyPr vert="horz" lIns="93177" tIns="46589" rIns="93177" bIns="46589" rtlCol="0"/>
          <a:lstStyle>
            <a:lvl1pPr algn="r">
              <a:defRPr sz="1200"/>
            </a:lvl1pPr>
          </a:lstStyle>
          <a:p>
            <a:fld id="{F1738F4F-4FF5-44E5-A444-6B9B0B2B80A7}" type="datetimeFigureOut">
              <a:rPr lang="en-US" smtClean="0"/>
              <a:t>7/6/2020</a:t>
            </a:fld>
            <a:endParaRPr lang="en-US" dirty="0"/>
          </a:p>
        </p:txBody>
      </p:sp>
      <p:sp>
        <p:nvSpPr>
          <p:cNvPr id="4" name="Slide Image Placehold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92664" y="3271381"/>
            <a:ext cx="7941310" cy="2676585"/>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1543" cy="34106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2798" y="6456612"/>
            <a:ext cx="4301543" cy="341063"/>
          </a:xfrm>
          <a:prstGeom prst="rect">
            <a:avLst/>
          </a:prstGeom>
        </p:spPr>
        <p:txBody>
          <a:bodyPr vert="horz" lIns="93177" tIns="46589" rIns="93177" bIns="46589" rtlCol="0" anchor="b"/>
          <a:lstStyle>
            <a:lvl1pPr algn="r">
              <a:defRPr sz="1200"/>
            </a:lvl1pPr>
          </a:lstStyle>
          <a:p>
            <a:fld id="{00BCC06A-4900-4DEF-A9DD-8AF8DEE5D95D}" type="slidenum">
              <a:rPr lang="en-US" smtClean="0"/>
              <a:t>‹#›</a:t>
            </a:fld>
            <a:endParaRPr lang="en-US" dirty="0"/>
          </a:p>
        </p:txBody>
      </p:sp>
    </p:spTree>
    <p:extLst>
      <p:ext uri="{BB962C8B-B14F-4D97-AF65-F5344CB8AC3E}">
        <p14:creationId xmlns:p14="http://schemas.microsoft.com/office/powerpoint/2010/main" val="172787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ckinsey.com/solutions/orgsolutions/overview/people-analytic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Winning the Customer in the Cognitive/AI/RPA World.</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Session Goals :Understand and articulate the value of focusing on human performance rather than machine performance in RPA &amp; CDA opportunities.</a:t>
            </a:r>
          </a:p>
          <a:p>
            <a:r>
              <a:rPr lang="en-AU" sz="1200" kern="1200" dirty="0">
                <a:solidFill>
                  <a:schemeClr val="tx1"/>
                </a:solidFill>
                <a:effectLst/>
                <a:latin typeface="+mn-lt"/>
                <a:ea typeface="+mn-ea"/>
                <a:cs typeface="+mn-cs"/>
              </a:rPr>
              <a:t>Various Case Studies to make the problem very clear.</a:t>
            </a:r>
          </a:p>
          <a:p>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1</a:t>
            </a:fld>
            <a:endParaRPr lang="en-US" dirty="0"/>
          </a:p>
        </p:txBody>
      </p:sp>
    </p:spTree>
    <p:extLst>
      <p:ext uri="{BB962C8B-B14F-4D97-AF65-F5344CB8AC3E}">
        <p14:creationId xmlns:p14="http://schemas.microsoft.com/office/powerpoint/2010/main" val="3057798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sentiment results to automatically escalate unhappy customers, or determine next steps in a workflow.</a:t>
            </a:r>
          </a:p>
        </p:txBody>
      </p:sp>
      <p:sp>
        <p:nvSpPr>
          <p:cNvPr id="4" name="Slide Number Placeholder 3"/>
          <p:cNvSpPr>
            <a:spLocks noGrp="1"/>
          </p:cNvSpPr>
          <p:nvPr>
            <p:ph type="sldNum" sz="quarter" idx="5"/>
          </p:nvPr>
        </p:nvSpPr>
        <p:spPr/>
        <p:txBody>
          <a:bodyPr/>
          <a:lstStyle/>
          <a:p>
            <a:fld id="{C580EC9F-345A-4A7A-AF7A-A79DCEEF6420}" type="slidenum">
              <a:rPr lang="en-US" smtClean="0"/>
              <a:t>16</a:t>
            </a:fld>
            <a:endParaRPr lang="en-US"/>
          </a:p>
        </p:txBody>
      </p:sp>
    </p:spTree>
    <p:extLst>
      <p:ext uri="{BB962C8B-B14F-4D97-AF65-F5344CB8AC3E}">
        <p14:creationId xmlns:p14="http://schemas.microsoft.com/office/powerpoint/2010/main" val="2267400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r>
              <a:rPr lang="en-US" sz="1600" dirty="0">
                <a:latin typeface="Arial"/>
                <a:cs typeface="Arial"/>
              </a:rPr>
              <a:t>Example uses could be to… download Amazon reviews for a specific product and extract entities such as people’s comments on their features – cable, sound, comfort, design from the website. The engine then stores this info in a database, then normalizes them to identify trends you can report on statistically.  </a:t>
            </a:r>
            <a:endParaRPr lang="de-DE" sz="1600" dirty="0">
              <a:latin typeface="Arial"/>
              <a:cs typeface="Arial"/>
            </a:endParaRPr>
          </a:p>
          <a:p>
            <a:pPr lvl="1" fontAlgn="ctr">
              <a:lnSpc>
                <a:spcPct val="100000"/>
              </a:lnSpc>
              <a:spcBef>
                <a:spcPts val="400"/>
              </a:spcBef>
            </a:pPr>
            <a:endParaRPr lang="en-US" sz="1400" dirty="0">
              <a:latin typeface="Arial"/>
              <a:cs typeface="Arial"/>
            </a:endParaRPr>
          </a:p>
          <a:p>
            <a:pPr marL="687070" lvl="1" indent="-229870">
              <a:lnSpc>
                <a:spcPct val="120000"/>
              </a:lnSpc>
              <a:spcBef>
                <a:spcPts val="400"/>
              </a:spcBef>
              <a:buFont typeface="Arial" panose="05000000000000000000" pitchFamily="2" charset="2"/>
              <a:buChar char="−"/>
            </a:pPr>
            <a:endParaRPr lang="en-US" sz="1800" i="1" dirty="0">
              <a:latin typeface="Arial"/>
              <a:cs typeface="Arial"/>
            </a:endParaRPr>
          </a:p>
          <a:p>
            <a:pPr marL="0" indent="0">
              <a:lnSpc>
                <a:spcPct val="120000"/>
              </a:lnSpc>
              <a:spcBef>
                <a:spcPts val="400"/>
              </a:spcBef>
              <a:buNone/>
            </a:pPr>
            <a:endParaRPr lang="en-US" sz="1800" b="1"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580EC9F-345A-4A7A-AF7A-A79DCEEF6420}" type="slidenum">
              <a:rPr lang="en-US" smtClean="0"/>
              <a:t>26</a:t>
            </a:fld>
            <a:endParaRPr lang="en-US"/>
          </a:p>
        </p:txBody>
      </p:sp>
    </p:spTree>
    <p:extLst>
      <p:ext uri="{BB962C8B-B14F-4D97-AF65-F5344CB8AC3E}">
        <p14:creationId xmlns:p14="http://schemas.microsoft.com/office/powerpoint/2010/main" val="4061389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this feature, project designers had to teach the system with document examples and specify the data they were looking for. Now with NLP, just send the document to the engine and it returns all the key data you may need to complete the business process or store in a system of record.</a:t>
            </a:r>
          </a:p>
        </p:txBody>
      </p:sp>
      <p:sp>
        <p:nvSpPr>
          <p:cNvPr id="4" name="Date Placeholder 3"/>
          <p:cNvSpPr>
            <a:spLocks noGrp="1"/>
          </p:cNvSpPr>
          <p:nvPr>
            <p:ph type="dt" sz="quarter" idx="10"/>
          </p:nvPr>
        </p:nvSpPr>
        <p:spPr/>
        <p:txBody>
          <a:bodyPr/>
          <a:lstStyle/>
          <a:p>
            <a:pPr>
              <a:defRPr/>
            </a:pPr>
            <a:fld id="{66FED9BB-22B8-4AC6-B500-89B4FBDF3A8D}" type="datetime1">
              <a:rPr lang="en-US" smtClean="0"/>
              <a:pPr>
                <a:defRPr/>
              </a:pPr>
              <a:t>7/6/2020</a:t>
            </a:fld>
            <a:endParaRPr lang="en-US"/>
          </a:p>
        </p:txBody>
      </p:sp>
    </p:spTree>
    <p:extLst>
      <p:ext uri="{BB962C8B-B14F-4D97-AF65-F5344CB8AC3E}">
        <p14:creationId xmlns:p14="http://schemas.microsoft.com/office/powerpoint/2010/main" val="2577676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https://www.pbs.org/newshour/science/in-a-crash-should-self-driving-cars-save-passengers-or-pedestrians-2-million-people-weigh-in</a:t>
            </a:r>
          </a:p>
        </p:txBody>
      </p:sp>
      <p:sp>
        <p:nvSpPr>
          <p:cNvPr id="4" name="Slide Number Placeholder 3"/>
          <p:cNvSpPr>
            <a:spLocks noGrp="1"/>
          </p:cNvSpPr>
          <p:nvPr>
            <p:ph type="sldNum" sz="quarter" idx="5"/>
          </p:nvPr>
        </p:nvSpPr>
        <p:spPr/>
        <p:txBody>
          <a:bodyPr/>
          <a:lstStyle/>
          <a:p>
            <a:fld id="{00BCC06A-4900-4DEF-A9DD-8AF8DEE5D95D}" type="slidenum">
              <a:rPr lang="en-US" smtClean="0"/>
              <a:t>44</a:t>
            </a:fld>
            <a:endParaRPr lang="en-US" dirty="0"/>
          </a:p>
        </p:txBody>
      </p:sp>
    </p:spTree>
    <p:extLst>
      <p:ext uri="{BB962C8B-B14F-4D97-AF65-F5344CB8AC3E}">
        <p14:creationId xmlns:p14="http://schemas.microsoft.com/office/powerpoint/2010/main" val="2628835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i="0" dirty="0"/>
              <a:t>[Speaker Notes] </a:t>
            </a:r>
            <a:r>
              <a:rPr lang="en-US" sz="1050" i="1" dirty="0"/>
              <a:t>It’s important to explain where RPA is today, and the future direction. Cognitive learning is important to the future of robots, but its not where companies should start. The cost and complexity of implementing</a:t>
            </a:r>
            <a:r>
              <a:rPr lang="en-US" sz="1050" i="1" baseline="0" dirty="0"/>
              <a:t> and maintaining a cognitive or machine learning platform is quite extensive. Where as intelligent robots with sophisticated business rules can be implemented in a matter of a few days.</a:t>
            </a:r>
            <a:endParaRPr lang="en-US" sz="1050" i="1" dirty="0"/>
          </a:p>
          <a:p>
            <a:endParaRPr lang="en-US" sz="1050" dirty="0"/>
          </a:p>
          <a:p>
            <a:r>
              <a:rPr lang="en-US" sz="1050" dirty="0"/>
              <a:t>RPA today and the future of robotic automation can really be broken into three phases where we expect to see robots advance from simply acting to be critical thinkers. </a:t>
            </a:r>
          </a:p>
          <a:p>
            <a:endParaRPr lang="en-US" sz="1050" dirty="0"/>
          </a:p>
          <a:p>
            <a:r>
              <a:rPr lang="en-US" sz="1050" dirty="0"/>
              <a:t>The first phase of RPA focuses on </a:t>
            </a:r>
            <a:r>
              <a:rPr lang="en-US" sz="1050" b="1" dirty="0"/>
              <a:t>digitizing operational processes</a:t>
            </a:r>
            <a:r>
              <a:rPr lang="en-US" sz="1050" dirty="0"/>
              <a:t>, where we call this basic digitization. Robots automate simple tasks like </a:t>
            </a:r>
            <a:r>
              <a:rPr lang="en-US" sz="1050" b="1" dirty="0"/>
              <a:t>aggregating data, consolidating access to data from multiple systems, updating systems by replacing data entry tasks</a:t>
            </a:r>
            <a:r>
              <a:rPr lang="en-US" sz="1050" dirty="0"/>
              <a:t>. This first phase really does not require a lot of knowledge about the data, and the business rules tend to me static and well understood. </a:t>
            </a:r>
          </a:p>
          <a:p>
            <a:endParaRPr lang="en-US" sz="1050" dirty="0"/>
          </a:p>
          <a:p>
            <a:r>
              <a:rPr lang="en-US" sz="1050" dirty="0"/>
              <a:t>Stage 2 takes RPA to what we’ll call enhanced digitization where a robot is now automating activities that involve analysis and processing of data where a deeper level of intelligence is required. The data could be structured and unstructured data, and the robots gather knowledge from the target data set or document, possibly </a:t>
            </a:r>
            <a:r>
              <a:rPr lang="en-US" sz="1050" b="1" dirty="0"/>
              <a:t>communicating with external systems to gather further knowledge</a:t>
            </a:r>
            <a:r>
              <a:rPr lang="en-US" sz="1050" dirty="0"/>
              <a:t>. For example, leveraging content analytics to classify the content before processing. The business logic and rules become more advanced, and in many cases robots play a key role in a broader process automation platform.  </a:t>
            </a:r>
            <a:r>
              <a:rPr lang="en-US" sz="1050" b="1" dirty="0"/>
              <a:t>For example, in a consumer lending process robots might handle specific tasks, and communicate the results to a larger end-to-end process.  </a:t>
            </a:r>
          </a:p>
          <a:p>
            <a:endParaRPr lang="en-US" sz="1050" dirty="0"/>
          </a:p>
          <a:p>
            <a:r>
              <a:rPr lang="en-US" sz="1050" dirty="0"/>
              <a:t>The final stage is really the future of robots where </a:t>
            </a:r>
            <a:r>
              <a:rPr lang="en-US" sz="1050" b="1" dirty="0"/>
              <a:t>cognitive decision management</a:t>
            </a:r>
            <a:r>
              <a:rPr lang="en-US" sz="1050" dirty="0"/>
              <a:t>. In this stage RPA taps into </a:t>
            </a:r>
            <a:r>
              <a:rPr lang="en-US" sz="1050" b="1" dirty="0"/>
              <a:t>external knowledge to make decisions</a:t>
            </a:r>
            <a:r>
              <a:rPr lang="en-US" sz="1050" dirty="0"/>
              <a:t>, where robots break away from highly structured and business logic of stages 1 and 2. While cognitive has the stage to significantly alter the knowledge-worker labor force, all indications are we still have several years ahead of us before this type of technology becomes mainstream. There are many challenges with using </a:t>
            </a:r>
            <a:r>
              <a:rPr lang="en-US" sz="1050" b="1" dirty="0"/>
              <a:t>neural network approaches like Google DeepMind and IBM Watson</a:t>
            </a:r>
            <a:r>
              <a:rPr lang="en-US" sz="1050" dirty="0"/>
              <a:t>, those challenges being they require large data sets to be effective, and change management can impose roadblocks that hold back the advancing the cognitive learning platform. </a:t>
            </a:r>
          </a:p>
        </p:txBody>
      </p:sp>
      <p:sp>
        <p:nvSpPr>
          <p:cNvPr id="4" name="Slide Number Placeholder 3"/>
          <p:cNvSpPr>
            <a:spLocks noGrp="1"/>
          </p:cNvSpPr>
          <p:nvPr>
            <p:ph type="sldNum" sz="quarter" idx="10"/>
          </p:nvPr>
        </p:nvSpPr>
        <p:spPr/>
        <p:txBody>
          <a:bodyPr/>
          <a:lstStyle/>
          <a:p>
            <a:fld id="{00BCC06A-4900-4DEF-A9DD-8AF8DEE5D95D}"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008375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[Talk track: RPA addresses the low-hanging fruit—a cost-effective way to transform cubicle work today. You also want to look towards the future as you plan and map out your digital strategy and prepare your organization to operate as an optimally-performing intelligent enterprise. For example, much of the Know Your Customer compliance process is very labor-intensive, mundane work being done by highly-skilled analysts. RPA automates that mundane, manual work. AI analyzes it.]</a:t>
            </a:r>
          </a:p>
          <a:p>
            <a:endParaRPr lang="en-US" dirty="0"/>
          </a:p>
        </p:txBody>
      </p:sp>
      <p:sp>
        <p:nvSpPr>
          <p:cNvPr id="4" name="Slide Number Placeholder 3"/>
          <p:cNvSpPr>
            <a:spLocks noGrp="1"/>
          </p:cNvSpPr>
          <p:nvPr>
            <p:ph type="sldNum" sz="quarter" idx="10"/>
          </p:nvPr>
        </p:nvSpPr>
        <p:spPr/>
        <p:txBody>
          <a:bodyPr/>
          <a:lstStyle/>
          <a:p>
            <a:fld id="{15469EFD-17C4-40A2-B87A-0D1B6E91648F}" type="slidenum">
              <a:rPr lang="en-US" smtClean="0"/>
              <a:t>46</a:t>
            </a:fld>
            <a:endParaRPr lang="en-US"/>
          </a:p>
        </p:txBody>
      </p:sp>
    </p:spTree>
    <p:extLst>
      <p:ext uri="{BB962C8B-B14F-4D97-AF65-F5344CB8AC3E}">
        <p14:creationId xmlns:p14="http://schemas.microsoft.com/office/powerpoint/2010/main" val="312876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Reading= OCR = intelligence of a 4 year old child.</a:t>
            </a:r>
          </a:p>
          <a:p>
            <a:r>
              <a:rPr lang="en-AU" b="1" dirty="0"/>
              <a:t>General knowledge (about documents and the world)</a:t>
            </a:r>
            <a:r>
              <a:rPr lang="en-AU" dirty="0"/>
              <a:t>= city names, zips codes, mathematics, languages, spelling, </a:t>
            </a:r>
            <a:r>
              <a:rPr lang="en-AU" sz="1200" kern="1200" dirty="0">
                <a:solidFill>
                  <a:schemeClr val="tx1"/>
                </a:solidFill>
                <a:effectLst/>
                <a:latin typeface="+mn-lt"/>
                <a:ea typeface="+mn-ea"/>
                <a:cs typeface="+mn-cs"/>
              </a:rPr>
              <a:t>month names, common occupations.</a:t>
            </a:r>
          </a:p>
          <a:p>
            <a:r>
              <a:rPr lang="en-AU" sz="1200" kern="1200" dirty="0">
                <a:solidFill>
                  <a:schemeClr val="tx1"/>
                </a:solidFill>
                <a:effectLst/>
                <a:latin typeface="+mn-lt"/>
                <a:ea typeface="+mn-ea"/>
                <a:cs typeface="+mn-cs"/>
              </a:rPr>
              <a:t>The words “date” and “Datum” often appear to the left of a date.</a:t>
            </a:r>
          </a:p>
          <a:p>
            <a:r>
              <a:rPr lang="en-AU" sz="1200" kern="1200" dirty="0">
                <a:solidFill>
                  <a:schemeClr val="tx1"/>
                </a:solidFill>
                <a:effectLst/>
                <a:latin typeface="+mn-lt"/>
                <a:ea typeface="+mn-ea"/>
                <a:cs typeface="+mn-cs"/>
              </a:rPr>
              <a:t>One Third of Americans share only 1000 family names – Smith, Johnson, Williams, Brown, Jones, Miller, Davis, Garcia, Rodriguez.</a:t>
            </a:r>
          </a:p>
          <a:p>
            <a:r>
              <a:rPr lang="en-AU" sz="1200" kern="1200" dirty="0">
                <a:solidFill>
                  <a:schemeClr val="tx1"/>
                </a:solidFill>
                <a:effectLst/>
                <a:latin typeface="+mn-lt"/>
                <a:ea typeface="+mn-ea"/>
                <a:cs typeface="+mn-cs"/>
              </a:rPr>
              <a:t>Robots are good at getting general knowledge about the world.</a:t>
            </a:r>
          </a:p>
          <a:p>
            <a:r>
              <a:rPr lang="en-AU" sz="1200" b="1" kern="1200" dirty="0">
                <a:solidFill>
                  <a:schemeClr val="tx1"/>
                </a:solidFill>
                <a:effectLst/>
                <a:latin typeface="+mn-lt"/>
                <a:ea typeface="+mn-ea"/>
                <a:cs typeface="+mn-cs"/>
              </a:rPr>
              <a:t>Specific knowledge (about this document) = </a:t>
            </a:r>
            <a:r>
              <a:rPr lang="en-AU" sz="1200" kern="1200" dirty="0">
                <a:solidFill>
                  <a:schemeClr val="tx1"/>
                </a:solidFill>
                <a:effectLst/>
                <a:latin typeface="+mn-lt"/>
                <a:ea typeface="+mn-ea"/>
                <a:cs typeface="+mn-cs"/>
              </a:rPr>
              <a:t>the address and date of birth of every customer. Database of recent orders. This document always has the date in top left corner.</a:t>
            </a:r>
          </a:p>
          <a:p>
            <a:r>
              <a:rPr lang="en-AU" sz="1200" b="1" kern="1200" dirty="0">
                <a:solidFill>
                  <a:schemeClr val="tx1"/>
                </a:solidFill>
                <a:effectLst/>
                <a:latin typeface="+mn-lt"/>
                <a:ea typeface="+mn-ea"/>
                <a:cs typeface="+mn-cs"/>
              </a:rPr>
              <a:t>Learning by observing</a:t>
            </a:r>
            <a:r>
              <a:rPr lang="en-AU" sz="1200" b="0" kern="1200" dirty="0">
                <a:solidFill>
                  <a:schemeClr val="tx1"/>
                </a:solidFill>
                <a:effectLst/>
                <a:latin typeface="+mn-lt"/>
                <a:ea typeface="+mn-ea"/>
                <a:cs typeface="+mn-cs"/>
              </a:rPr>
              <a:t>= gaining general and specific knowledge.</a:t>
            </a:r>
            <a:endParaRPr lang="en-AU" sz="1200" b="1"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1AF1E1C8-C190-4D20-95EA-D3E5324C06CF}" type="slidenum">
              <a:rPr lang="en-US" smtClean="0"/>
              <a:t>48</a:t>
            </a:fld>
            <a:endParaRPr lang="en-US" dirty="0"/>
          </a:p>
        </p:txBody>
      </p:sp>
    </p:spTree>
    <p:extLst>
      <p:ext uri="{BB962C8B-B14F-4D97-AF65-F5344CB8AC3E}">
        <p14:creationId xmlns:p14="http://schemas.microsoft.com/office/powerpoint/2010/main" val="679731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Rarely</a:t>
            </a:r>
            <a:r>
              <a:rPr lang="en-GB" baseline="0" dirty="0"/>
              <a:t> in practice does a single robot connect to two different systems of record. Robots synchronize from a system of record to a central SQL database where other robots move the data along.</a:t>
            </a:r>
          </a:p>
          <a:p>
            <a:r>
              <a:rPr lang="en-GB" baseline="0" dirty="0"/>
              <a:t>Write simple robots that do simple tasks, rather than bigger robots trying to do two or more tasks.</a:t>
            </a:r>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53</a:t>
            </a:fld>
            <a:endParaRPr lang="en-US" dirty="0"/>
          </a:p>
        </p:txBody>
      </p:sp>
    </p:spTree>
    <p:extLst>
      <p:ext uri="{BB962C8B-B14F-4D97-AF65-F5344CB8AC3E}">
        <p14:creationId xmlns:p14="http://schemas.microsoft.com/office/powerpoint/2010/main" val="459797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Rarely</a:t>
            </a:r>
            <a:r>
              <a:rPr lang="en-GB" baseline="0" dirty="0"/>
              <a:t> does a single robot connect to two different systems of record.</a:t>
            </a:r>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54</a:t>
            </a:fld>
            <a:endParaRPr lang="en-US" dirty="0"/>
          </a:p>
        </p:txBody>
      </p:sp>
    </p:spTree>
    <p:extLst>
      <p:ext uri="{BB962C8B-B14F-4D97-AF65-F5344CB8AC3E}">
        <p14:creationId xmlns:p14="http://schemas.microsoft.com/office/powerpoint/2010/main" val="882661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your understanding of RPA stuck in the 1980’s with robots coming to take your job?</a:t>
            </a:r>
          </a:p>
          <a:p>
            <a:r>
              <a:rPr lang="en-GB" dirty="0"/>
              <a:t>The Terminator movies of 1984 and 1991 personified the risk of AI as terminator robots intent on killing humans, so the humans rebelled. The “AI Skynet” they were talking about then was actually just a database: the SQL database was entering into the business world – data was being digitized. No-one fears a database today more than 30 years later. The AI fears of today will not concern our children.</a:t>
            </a:r>
          </a:p>
        </p:txBody>
      </p:sp>
      <p:sp>
        <p:nvSpPr>
          <p:cNvPr id="4" name="Slide Number Placeholder 3"/>
          <p:cNvSpPr>
            <a:spLocks noGrp="1"/>
          </p:cNvSpPr>
          <p:nvPr>
            <p:ph type="sldNum" sz="quarter" idx="10"/>
          </p:nvPr>
        </p:nvSpPr>
        <p:spPr/>
        <p:txBody>
          <a:bodyPr/>
          <a:lstStyle/>
          <a:p>
            <a:fld id="{00BCC06A-4900-4DEF-A9DD-8AF8DEE5D95D}" type="slidenum">
              <a:rPr lang="en-US" smtClean="0"/>
              <a:t>2</a:t>
            </a:fld>
            <a:endParaRPr lang="en-US" dirty="0"/>
          </a:p>
        </p:txBody>
      </p:sp>
    </p:spTree>
    <p:extLst>
      <p:ext uri="{BB962C8B-B14F-4D97-AF65-F5344CB8AC3E}">
        <p14:creationId xmlns:p14="http://schemas.microsoft.com/office/powerpoint/2010/main" val="581415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RPA is really about </a:t>
            </a:r>
            <a:r>
              <a:rPr lang="en-GB" b="1" dirty="0"/>
              <a:t>enhancing</a:t>
            </a:r>
            <a:r>
              <a:rPr lang="en-GB" b="1" baseline="0" dirty="0"/>
              <a:t> </a:t>
            </a:r>
            <a:r>
              <a:rPr lang="en-GB" b="0" baseline="0" dirty="0"/>
              <a:t>not</a:t>
            </a:r>
            <a:r>
              <a:rPr lang="en-GB" b="1" baseline="0" dirty="0"/>
              <a:t> replacing </a:t>
            </a:r>
            <a:r>
              <a:rPr lang="en-GB" baseline="0" dirty="0"/>
              <a:t>human performance. Do not try to remove people. You want people to do smart, creative tasks in a process. Only automate what a human doesn’t want to do.</a:t>
            </a:r>
          </a:p>
          <a:p>
            <a:endParaRPr lang="en-GB" baseline="0" dirty="0"/>
          </a:p>
          <a:p>
            <a:r>
              <a:rPr lang="en-GB" baseline="0" dirty="0"/>
              <a:t>This photo is part of a series about robots and humans interacting – but this photo is special, because the robot is working for the human in a passive way. The human is in full control – this is Kofax’ model of human-robot cooperation.</a:t>
            </a:r>
          </a:p>
          <a:p>
            <a:endParaRPr lang="en-GB" b="1" baseline="0" dirty="0"/>
          </a:p>
          <a:p>
            <a:r>
              <a:rPr lang="en-GB" b="0" i="0" baseline="0" dirty="0"/>
              <a:t>This image is common on the internet.</a:t>
            </a:r>
          </a:p>
          <a:p>
            <a:r>
              <a:rPr lang="en-GB" b="0" i="0" baseline="0" dirty="0"/>
              <a:t>It can be found here https://www.gettyimages.at/detail/foto/robot-and-businesswoman-using-computer-stock-fotografie/529301356</a:t>
            </a:r>
          </a:p>
          <a:p>
            <a:r>
              <a:rPr lang="en-GB" b="0" i="0" baseline="0" dirty="0"/>
              <a:t>The earliest reference I find of it is http://carlibux.blogspot.com/2010/12/human-vs-robot.html. There is a question from me 6 Sep, 2013 asking for the owner, with no reply. </a:t>
            </a:r>
            <a:endParaRPr lang="en-GB" b="0" i="0" dirty="0"/>
          </a:p>
        </p:txBody>
      </p:sp>
      <p:sp>
        <p:nvSpPr>
          <p:cNvPr id="4" name="Slide Number Placeholder 3"/>
          <p:cNvSpPr>
            <a:spLocks noGrp="1"/>
          </p:cNvSpPr>
          <p:nvPr>
            <p:ph type="sldNum" sz="quarter" idx="10"/>
          </p:nvPr>
        </p:nvSpPr>
        <p:spPr/>
        <p:txBody>
          <a:bodyPr/>
          <a:lstStyle/>
          <a:p>
            <a:fld id="{00BCC06A-4900-4DEF-A9DD-8AF8DEE5D95D}" type="slidenum">
              <a:rPr lang="en-US" smtClean="0"/>
              <a:t>3</a:t>
            </a:fld>
            <a:endParaRPr lang="en-US" dirty="0"/>
          </a:p>
        </p:txBody>
      </p:sp>
    </p:spTree>
    <p:extLst>
      <p:ext uri="{BB962C8B-B14F-4D97-AF65-F5344CB8AC3E}">
        <p14:creationId xmlns:p14="http://schemas.microsoft.com/office/powerpoint/2010/main" val="313710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https://www.shutterstock.com/image-photo/concentrated-confident-mature-man-working-android-662279113</a:t>
            </a:r>
          </a:p>
          <a:p>
            <a:r>
              <a:rPr lang="en-AU" dirty="0"/>
              <a:t>#</a:t>
            </a:r>
          </a:p>
          <a:p>
            <a:endParaRPr lang="en-AU" dirty="0"/>
          </a:p>
        </p:txBody>
      </p:sp>
      <p:sp>
        <p:nvSpPr>
          <p:cNvPr id="4" name="Slide Number Placeholder 3"/>
          <p:cNvSpPr>
            <a:spLocks noGrp="1"/>
          </p:cNvSpPr>
          <p:nvPr>
            <p:ph type="sldNum" sz="quarter" idx="5"/>
          </p:nvPr>
        </p:nvSpPr>
        <p:spPr/>
        <p:txBody>
          <a:bodyPr/>
          <a:lstStyle/>
          <a:p>
            <a:fld id="{00BCC06A-4900-4DEF-A9DD-8AF8DEE5D95D}" type="slidenum">
              <a:rPr lang="en-US" smtClean="0"/>
              <a:t>4</a:t>
            </a:fld>
            <a:endParaRPr lang="en-US" dirty="0"/>
          </a:p>
        </p:txBody>
      </p:sp>
    </p:spTree>
    <p:extLst>
      <p:ext uri="{BB962C8B-B14F-4D97-AF65-F5344CB8AC3E}">
        <p14:creationId xmlns:p14="http://schemas.microsoft.com/office/powerpoint/2010/main" val="3259007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Tesla’s Self Driving Car AI is a network of Deep Learning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Good AIs need incredibly skilful AI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Tesla Autonomy Day</a:t>
            </a:r>
          </a:p>
          <a:p>
            <a:r>
              <a:rPr lang="en-US" dirty="0"/>
              <a:t>Streamed live on Apr 23, 2019</a:t>
            </a:r>
            <a:endParaRPr lang="en-AU" dirty="0"/>
          </a:p>
          <a:p>
            <a:r>
              <a:rPr lang="en-AU" dirty="0"/>
              <a:t>https://youtu.be/Ucp0TTmvqOE?t=5110</a:t>
            </a:r>
          </a:p>
        </p:txBody>
      </p:sp>
      <p:sp>
        <p:nvSpPr>
          <p:cNvPr id="4" name="Slide Number Placeholder 3"/>
          <p:cNvSpPr>
            <a:spLocks noGrp="1"/>
          </p:cNvSpPr>
          <p:nvPr>
            <p:ph type="sldNum" sz="quarter" idx="5"/>
          </p:nvPr>
        </p:nvSpPr>
        <p:spPr/>
        <p:txBody>
          <a:bodyPr/>
          <a:lstStyle/>
          <a:p>
            <a:fld id="{00BCC06A-4900-4DEF-A9DD-8AF8DEE5D95D}" type="slidenum">
              <a:rPr lang="en-US" smtClean="0"/>
              <a:t>8</a:t>
            </a:fld>
            <a:endParaRPr lang="en-US" dirty="0"/>
          </a:p>
        </p:txBody>
      </p:sp>
    </p:spTree>
    <p:extLst>
      <p:ext uri="{BB962C8B-B14F-4D97-AF65-F5344CB8AC3E}">
        <p14:creationId xmlns:p14="http://schemas.microsoft.com/office/powerpoint/2010/main" val="3882664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AF1E1C8-C190-4D20-95EA-D3E5324C06CF}" type="slidenum">
              <a:rPr lang="en-US" smtClean="0"/>
              <a:t>9</a:t>
            </a:fld>
            <a:endParaRPr lang="en-US" dirty="0"/>
          </a:p>
        </p:txBody>
      </p:sp>
    </p:spTree>
    <p:extLst>
      <p:ext uri="{BB962C8B-B14F-4D97-AF65-F5344CB8AC3E}">
        <p14:creationId xmlns:p14="http://schemas.microsoft.com/office/powerpoint/2010/main" val="2770244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de-DE" sz="700" dirty="0"/>
              <a:t>Perception:</a:t>
            </a:r>
          </a:p>
          <a:p>
            <a:pPr marL="285750" indent="-285750" eaLnBrk="1" hangingPunct="1">
              <a:buFont typeface="Arial" panose="020B0604020202020204" pitchFamily="34" charset="0"/>
              <a:buChar char="•"/>
              <a:defRPr/>
            </a:pPr>
            <a:r>
              <a:rPr lang="de-DE" sz="800" dirty="0">
                <a:solidFill>
                  <a:schemeClr val="tx1"/>
                </a:solidFill>
              </a:rPr>
              <a:t>Computer Vision</a:t>
            </a:r>
          </a:p>
          <a:p>
            <a:pPr marL="285750" indent="-285750" eaLnBrk="1" hangingPunct="1">
              <a:buFont typeface="Arial" panose="020B0604020202020204" pitchFamily="34" charset="0"/>
              <a:buChar char="•"/>
              <a:defRPr/>
            </a:pPr>
            <a:r>
              <a:rPr lang="de-DE" sz="800" dirty="0">
                <a:solidFill>
                  <a:schemeClr val="tx1"/>
                </a:solidFill>
              </a:rPr>
              <a:t>Pattern matching</a:t>
            </a:r>
          </a:p>
          <a:p>
            <a:pPr marL="285750" indent="-285750" eaLnBrk="1" hangingPunct="1">
              <a:buFont typeface="Arial" panose="020B0604020202020204" pitchFamily="34" charset="0"/>
              <a:buChar char="•"/>
              <a:defRPr/>
            </a:pPr>
            <a:r>
              <a:rPr lang="de-DE" sz="800" dirty="0">
                <a:solidFill>
                  <a:schemeClr val="tx1"/>
                </a:solidFill>
              </a:rPr>
              <a:t>Sensors, cameras, mics</a:t>
            </a:r>
          </a:p>
          <a:p>
            <a:pPr marL="285750" indent="-285750" eaLnBrk="1" hangingPunct="1">
              <a:buFont typeface="Arial" panose="020B0604020202020204" pitchFamily="34" charset="0"/>
              <a:buChar char="•"/>
              <a:defRPr/>
            </a:pPr>
            <a:r>
              <a:rPr lang="de-DE" sz="800" dirty="0">
                <a:solidFill>
                  <a:schemeClr val="tx1"/>
                </a:solidFill>
              </a:rPr>
              <a:t>Face recognition</a:t>
            </a:r>
          </a:p>
          <a:p>
            <a:pPr marL="285750" indent="-285750" eaLnBrk="1" hangingPunct="1">
              <a:buFont typeface="Arial" panose="020B0604020202020204" pitchFamily="34" charset="0"/>
              <a:buChar char="•"/>
              <a:defRPr/>
            </a:pPr>
            <a:r>
              <a:rPr lang="de-DE" sz="800" dirty="0">
                <a:solidFill>
                  <a:schemeClr val="tx1"/>
                </a:solidFill>
              </a:rPr>
              <a:t>What is in the image? (ImageNet competition)</a:t>
            </a:r>
          </a:p>
          <a:p>
            <a:pPr marL="0" indent="0" eaLnBrk="1" hangingPunct="1">
              <a:buFont typeface="Arial" panose="020B0604020202020204" pitchFamily="34" charset="0"/>
              <a:buNone/>
              <a:defRPr/>
            </a:pPr>
            <a:r>
              <a:rPr lang="en-US" altLang="de-DE" sz="700" dirty="0"/>
              <a:t>NLP:</a:t>
            </a:r>
          </a:p>
          <a:p>
            <a:pPr marL="171450" indent="-171450" eaLnBrk="1" hangingPunct="1">
              <a:buFont typeface="Arial" panose="020B0604020202020204" pitchFamily="34" charset="0"/>
              <a:buChar char="•"/>
              <a:defRPr/>
            </a:pPr>
            <a:r>
              <a:rPr lang="de-DE" sz="800" dirty="0">
                <a:solidFill>
                  <a:schemeClr val="tx1"/>
                </a:solidFill>
              </a:rPr>
              <a:t>Speech</a:t>
            </a:r>
          </a:p>
          <a:p>
            <a:pPr marL="285750" indent="-285750" eaLnBrk="1" hangingPunct="1">
              <a:buFont typeface="Arial" panose="020B0604020202020204" pitchFamily="34" charset="0"/>
              <a:buChar char="•"/>
              <a:defRPr/>
            </a:pPr>
            <a:r>
              <a:rPr lang="de-DE" sz="800" dirty="0">
                <a:solidFill>
                  <a:schemeClr val="tx1"/>
                </a:solidFill>
              </a:rPr>
              <a:t>ICR/OCR</a:t>
            </a:r>
          </a:p>
          <a:p>
            <a:pPr marL="285750" indent="-285750" eaLnBrk="1" hangingPunct="1">
              <a:buFont typeface="Arial" panose="020B0604020202020204" pitchFamily="34" charset="0"/>
              <a:buChar char="•"/>
              <a:defRPr/>
            </a:pPr>
            <a:r>
              <a:rPr lang="de-DE" sz="800" dirty="0">
                <a:solidFill>
                  <a:schemeClr val="tx1"/>
                </a:solidFill>
              </a:rPr>
              <a:t>Translation</a:t>
            </a:r>
          </a:p>
          <a:p>
            <a:pPr marL="285750" indent="-285750" eaLnBrk="1" hangingPunct="1">
              <a:buFont typeface="Arial" panose="020B0604020202020204" pitchFamily="34" charset="0"/>
              <a:buChar char="•"/>
              <a:defRPr/>
            </a:pPr>
            <a:r>
              <a:rPr lang="de-DE" sz="800" dirty="0">
                <a:solidFill>
                  <a:schemeClr val="tx1"/>
                </a:solidFill>
              </a:rPr>
              <a:t>Intent, Sentiment, Entities</a:t>
            </a:r>
          </a:p>
          <a:p>
            <a:pPr marL="285750" indent="-285750" eaLnBrk="1" hangingPunct="1">
              <a:buFont typeface="Arial" panose="020B0604020202020204" pitchFamily="34" charset="0"/>
              <a:buChar char="•"/>
              <a:defRPr/>
            </a:pPr>
            <a:r>
              <a:rPr lang="de-DE" sz="800" dirty="0">
                <a:solidFill>
                  <a:schemeClr val="tx1"/>
                </a:solidFill>
              </a:rPr>
              <a:t>Chatbots</a:t>
            </a:r>
          </a:p>
          <a:p>
            <a:pPr eaLnBrk="1" hangingPunct="1"/>
            <a:r>
              <a:rPr lang="de-DE" altLang="de-DE" sz="800" dirty="0">
                <a:solidFill>
                  <a:schemeClr val="tx1"/>
                </a:solidFill>
              </a:rPr>
              <a:t>Learning and adaption:</a:t>
            </a:r>
          </a:p>
          <a:p>
            <a:pPr marL="285750" indent="-285750" eaLnBrk="1" hangingPunct="1">
              <a:buFont typeface="Arial" panose="020B0604020202020204" pitchFamily="34" charset="0"/>
              <a:buChar char="•"/>
              <a:defRPr/>
            </a:pPr>
            <a:r>
              <a:rPr lang="de-DE" sz="800" dirty="0">
                <a:solidFill>
                  <a:schemeClr val="tx1"/>
                </a:solidFill>
              </a:rPr>
              <a:t>Generalization, unknown situations</a:t>
            </a:r>
          </a:p>
          <a:p>
            <a:pPr marL="285750" indent="-285750" eaLnBrk="1" hangingPunct="1">
              <a:buFont typeface="Arial" panose="020B0604020202020204" pitchFamily="34" charset="0"/>
              <a:buChar char="•"/>
              <a:defRPr/>
            </a:pPr>
            <a:r>
              <a:rPr lang="de-DE" sz="800" dirty="0">
                <a:solidFill>
                  <a:schemeClr val="tx1"/>
                </a:solidFill>
              </a:rPr>
              <a:t>Classification</a:t>
            </a:r>
          </a:p>
          <a:p>
            <a:pPr marL="285750" indent="-285750" eaLnBrk="1" hangingPunct="1">
              <a:buFont typeface="Arial" panose="020B0604020202020204" pitchFamily="34" charset="0"/>
              <a:buChar char="•"/>
              <a:defRPr/>
            </a:pPr>
            <a:r>
              <a:rPr lang="de-DE" sz="800" dirty="0">
                <a:solidFill>
                  <a:schemeClr val="tx1"/>
                </a:solidFill>
              </a:rPr>
              <a:t>Machine Learning</a:t>
            </a:r>
          </a:p>
          <a:p>
            <a:pPr eaLnBrk="1" hangingPunct="1"/>
            <a:r>
              <a:rPr lang="en-US" altLang="de-DE" sz="700" dirty="0"/>
              <a:t>Planning:</a:t>
            </a:r>
          </a:p>
          <a:p>
            <a:pPr marL="285750" indent="-285750" eaLnBrk="1" hangingPunct="1">
              <a:buFont typeface="Arial" panose="020B0604020202020204" pitchFamily="34" charset="0"/>
              <a:buChar char="•"/>
              <a:defRPr/>
            </a:pPr>
            <a:r>
              <a:rPr lang="de-DE" sz="800" dirty="0">
                <a:solidFill>
                  <a:schemeClr val="tx1"/>
                </a:solidFill>
              </a:rPr>
              <a:t>Go find the bananas in the other room</a:t>
            </a:r>
          </a:p>
          <a:p>
            <a:pPr marL="285750" indent="-285750" eaLnBrk="1" hangingPunct="1">
              <a:buFont typeface="Arial" panose="020B0604020202020204" pitchFamily="34" charset="0"/>
              <a:buChar char="•"/>
              <a:defRPr/>
            </a:pPr>
            <a:r>
              <a:rPr lang="de-DE" sz="800" dirty="0">
                <a:solidFill>
                  <a:schemeClr val="tx1"/>
                </a:solidFill>
              </a:rPr>
              <a:t>Intelligent Agents / Multi Agent Systems</a:t>
            </a:r>
          </a:p>
          <a:p>
            <a:pPr marL="285750" indent="-285750" eaLnBrk="1" hangingPunct="1">
              <a:buFont typeface="Arial" panose="020B0604020202020204" pitchFamily="34" charset="0"/>
              <a:buChar char="•"/>
              <a:defRPr/>
            </a:pPr>
            <a:r>
              <a:rPr lang="de-DE" sz="800" dirty="0">
                <a:solidFill>
                  <a:schemeClr val="tx1"/>
                </a:solidFill>
              </a:rPr>
              <a:t>Provisioning, Logistics</a:t>
            </a:r>
          </a:p>
          <a:p>
            <a:pPr eaLnBrk="1" hangingPunct="1"/>
            <a:endParaRPr lang="en-US" altLang="de-DE" sz="700" dirty="0"/>
          </a:p>
        </p:txBody>
      </p:sp>
      <p:sp>
        <p:nvSpPr>
          <p:cNvPr id="4" name="Slide Number Placeholder 3"/>
          <p:cNvSpPr>
            <a:spLocks noGrp="1"/>
          </p:cNvSpPr>
          <p:nvPr>
            <p:ph type="sldNum" sz="quarter" idx="5"/>
          </p:nvPr>
        </p:nvSpPr>
        <p:spPr/>
        <p:txBody>
          <a:bodyPr/>
          <a:lstStyle/>
          <a:p>
            <a:pPr>
              <a:defRPr/>
            </a:pPr>
            <a:fld id="{6556E2E2-C647-47D3-9C86-38AAB059A2E7}" type="slidenum">
              <a:rPr lang="en-US" smtClean="0"/>
              <a:pPr>
                <a:defRPr/>
              </a:pPr>
              <a:t>10</a:t>
            </a:fld>
            <a:endParaRPr lang="en-US" dirty="0"/>
          </a:p>
        </p:txBody>
      </p:sp>
    </p:spTree>
    <p:extLst>
      <p:ext uri="{BB962C8B-B14F-4D97-AF65-F5344CB8AC3E}">
        <p14:creationId xmlns:p14="http://schemas.microsoft.com/office/powerpoint/2010/main" val="4058648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a:solidFill>
                <a:schemeClr val="tx1"/>
              </a:solidFill>
              <a:effectLst/>
              <a:latin typeface="+mn-lt"/>
              <a:ea typeface="+mn-ea"/>
              <a:cs typeface="+mn-cs"/>
            </a:endParaRPr>
          </a:p>
          <a:p>
            <a:r>
              <a:rPr lang="en-US" dirty="0"/>
              <a:t>With 10.7, Natural Language Processing (NLP) has been enhanced in the document transformation service (DTS) with two key features – Sentiment Analysis and Named Entity Extraction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latin typeface="Arial"/>
                <a:cs typeface="Arial"/>
              </a:rPr>
              <a:t>This eliminates the manual effort required to understand text-based communications by deploying Kofax software robots.  These robots can automatically read and interpret natural language-based communications such as emails, legal documents, complaint letters and more.  This new </a:t>
            </a:r>
            <a:r>
              <a:rPr lang="en-US" dirty="0"/>
              <a:t>sentiment analysis and named entity extraction helps detect the mood of text, such as positive or negative, and extract entities, such as company names, person names, and so on. Organizations can use this to process customer reviews to understand whether customers are satisfied with the service or not. And, it can be uses to find all mentions of a company in an article.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Arial"/>
            </a:endParaRPr>
          </a:p>
        </p:txBody>
      </p:sp>
      <p:sp>
        <p:nvSpPr>
          <p:cNvPr id="4" name="Slide Number Placeholder 3"/>
          <p:cNvSpPr>
            <a:spLocks noGrp="1"/>
          </p:cNvSpPr>
          <p:nvPr>
            <p:ph type="sldNum" sz="quarter" idx="5"/>
          </p:nvPr>
        </p:nvSpPr>
        <p:spPr/>
        <p:txBody>
          <a:bodyPr/>
          <a:lstStyle/>
          <a:p>
            <a:fld id="{C580EC9F-345A-4A7A-AF7A-A79DCEEF6420}" type="slidenum">
              <a:rPr lang="en-US" smtClean="0"/>
              <a:t>14</a:t>
            </a:fld>
            <a:endParaRPr lang="en-US"/>
          </a:p>
        </p:txBody>
      </p:sp>
    </p:spTree>
    <p:extLst>
      <p:ext uri="{BB962C8B-B14F-4D97-AF65-F5344CB8AC3E}">
        <p14:creationId xmlns:p14="http://schemas.microsoft.com/office/powerpoint/2010/main" val="1368278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Benefits of Sentiment Analysis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Increase efficiency and productivity by automatically understanding information and sentiment in text-based communications</a:t>
            </a:r>
            <a:r>
              <a:rPr lang="en-US" sz="1200" kern="1200" dirty="0">
                <a:solidFill>
                  <a:schemeClr val="tx1"/>
                </a:solidFill>
                <a:effectLst/>
                <a:latin typeface="+mn-lt"/>
                <a:ea typeface="+mn-ea"/>
                <a:cs typeface="+mn-cs"/>
              </a:rPr>
              <a:t>: Kofax NLP empowers Kofax customers to quickly understand natural language text-based business information without the need for human intervention, turning the content of an email or legal document, for example, into usable digital information. NLP can reliably find names of parties to a contract, mortgage, loan or other agreement. It can automatically interpret a text-based instruction to open/close an account, add/cancel a policy, change a beneficiary, change address, etc. It can automatically recognize that a customer is reluctantly canceling their subscription, so a company representative can focus their account management effort on that customer specifically. The result is productive use of time in the workforce and greater efficiency in business processing.</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8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Make better decisions through a better understanding of the Voice of the Customer</a:t>
            </a:r>
            <a:r>
              <a:rPr lang="en-US" sz="1200" kern="1200" dirty="0">
                <a:solidFill>
                  <a:schemeClr val="tx1"/>
                </a:solidFill>
                <a:effectLst/>
                <a:latin typeface="+mn-lt"/>
                <a:ea typeface="+mn-ea"/>
                <a:cs typeface="+mn-cs"/>
              </a:rPr>
              <a:t>: By transforming natural language-based customer feedback into structured data and useful insights at scale, Kofax customers make better decisions and recommendations that impact customer experience.</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8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Improve employee engagement by understanding the Voice of the Employee</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Kofax NLP enables Kofax customers to improve employee engagement and loyalty by gathering, analyzing and interpreting employee feedback.</a:t>
            </a:r>
            <a:r>
              <a:rPr lang="en-US" sz="18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McKinsey &amp; Co. </a:t>
            </a:r>
            <a:r>
              <a:rPr lang="en-US" sz="1200" u="sng" kern="1200" dirty="0">
                <a:solidFill>
                  <a:schemeClr val="tx1"/>
                </a:solidFill>
                <a:effectLst/>
                <a:latin typeface="+mn-lt"/>
                <a:ea typeface="+mn-ea"/>
                <a:cs typeface="+mn-cs"/>
                <a:hlinkClick r:id="rId3"/>
              </a:rPr>
              <a:t>finds</a:t>
            </a:r>
            <a:r>
              <a:rPr lang="en-US" sz="1200" kern="1200" dirty="0">
                <a:solidFill>
                  <a:schemeClr val="tx1"/>
                </a:solidFill>
                <a:effectLst/>
                <a:latin typeface="+mn-lt"/>
                <a:ea typeface="+mn-ea"/>
                <a:cs typeface="+mn-cs"/>
              </a:rPr>
              <a:t> that People Analytics, fueled by Natural Language Processing, can improve recruiting efficiency by 80%, raise productivity by 25%, and reduce attrition by 50%.</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8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Efficiently monitor relevant Social Media trends: </a:t>
            </a:r>
            <a:r>
              <a:rPr lang="en-US" sz="1200" kern="1200" dirty="0">
                <a:solidFill>
                  <a:schemeClr val="tx1"/>
                </a:solidFill>
                <a:effectLst/>
                <a:latin typeface="+mn-lt"/>
                <a:ea typeface="+mn-ea"/>
                <a:cs typeface="+mn-cs"/>
              </a:rPr>
              <a:t>Kofax NLP equips Kofax customers to understand the stories and opinions of social media while removing the effort from social media monitoring. Useful nuggets and meaningful threads from social media comment are found automatically, providing new opportunity to understand what’s working and what’s not. For example, understand why people don't give an audio headset product 5 stars by uncovering positive comments about sound and comfort while uncovering negative comments about the cable and the plug. Or, detect trends in market by analyzing social media posts from influencers.</a:t>
            </a:r>
            <a:endParaRPr lang="en-US" sz="18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580EC9F-345A-4A7A-AF7A-A79DCEEF6420}" type="slidenum">
              <a:rPr lang="en-US" smtClean="0"/>
              <a:t>15</a:t>
            </a:fld>
            <a:endParaRPr lang="en-US"/>
          </a:p>
        </p:txBody>
      </p:sp>
    </p:spTree>
    <p:extLst>
      <p:ext uri="{BB962C8B-B14F-4D97-AF65-F5344CB8AC3E}">
        <p14:creationId xmlns:p14="http://schemas.microsoft.com/office/powerpoint/2010/main" val="1298575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pic>
        <p:nvPicPr>
          <p:cNvPr id="10" name="Picture 9">
            <a:extLst>
              <a:ext uri="{FF2B5EF4-FFF2-40B4-BE49-F238E27FC236}">
                <a16:creationId xmlns:a16="http://schemas.microsoft.com/office/drawing/2014/main" id="{E6601C68-438B-4A09-98F9-3C83A8EABFA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ormAutofit/>
          </a:bodyPr>
          <a:lstStyle>
            <a:lvl1pPr>
              <a:defRPr sz="1400">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sz="1800" b="1" i="0" cap="none"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baseline="0" dirty="0" smtClean="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Presenter Title, Company, Date</a:t>
            </a:r>
          </a:p>
        </p:txBody>
      </p:sp>
      <p:cxnSp>
        <p:nvCxnSpPr>
          <p:cNvPr id="5" name="Straight Connector 4">
            <a:extLst>
              <a:ext uri="{FF2B5EF4-FFF2-40B4-BE49-F238E27FC236}">
                <a16:creationId xmlns:a16="http://schemas.microsoft.com/office/drawing/2014/main" id="{A401D2EF-A279-4D83-8FE7-D2CD1F88DE39}"/>
              </a:ext>
            </a:extLst>
          </p:cNvPr>
          <p:cNvCxnSpPr>
            <a:cxnSpLocks/>
          </p:cNvCxnSpPr>
          <p:nvPr/>
        </p:nvCxnSpPr>
        <p:spPr>
          <a:xfrm>
            <a:off x="-30480" y="5398618"/>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76467F-7245-4BD7-B408-35DF1FADD26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a:t>
            </a:r>
            <a:r>
              <a:rPr lang="en-IN" sz="900">
                <a:solidFill>
                  <a:schemeClr val="tx1">
                    <a:lumMod val="50000"/>
                    <a:lumOff val="50000"/>
                  </a:schemeClr>
                </a:solidFill>
                <a:latin typeface="Arial" panose="020B0604020202020204" pitchFamily="34" charset="0"/>
                <a:cs typeface="Arial" panose="020B0604020202020204" pitchFamily="34" charset="0"/>
              </a:rPr>
              <a:t>2020 Kofax</a:t>
            </a:r>
            <a:endParaRPr lang="en-IN" sz="9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155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PICTURE F">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99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PICTURE G">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278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PICTURE H">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556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PICTURE I">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4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PICTURE J">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13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PICTURE 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80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PICTURE L">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12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PICTURE M">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88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558383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PICTUR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accent4"/>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A06B47BA-8D00-4768-98F2-94531EF5957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B8F72630-3859-41FD-BE4D-B4BCBD62EB7F}"/>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1AEC2547-DAD0-41DC-9F34-8CBF27FE883F}"/>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26948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Alternativ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48910F3-939F-4E1C-9516-D4E99E9E9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accent4"/>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dirty="0"/>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2020 Kofax</a:t>
            </a:r>
          </a:p>
        </p:txBody>
      </p:sp>
    </p:spTree>
    <p:extLst>
      <p:ext uri="{BB962C8B-B14F-4D97-AF65-F5344CB8AC3E}">
        <p14:creationId xmlns:p14="http://schemas.microsoft.com/office/powerpoint/2010/main" val="3743540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PICTURE L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4CD6-94A7-4138-AA16-50794C095C77}"/>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4" name="Text Placeholder 3">
            <a:extLst>
              <a:ext uri="{FF2B5EF4-FFF2-40B4-BE49-F238E27FC236}">
                <a16:creationId xmlns:a16="http://schemas.microsoft.com/office/drawing/2014/main" id="{4304994E-E200-43DB-962C-E9A77269BDD9}"/>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9">
            <a:extLst>
              <a:ext uri="{FF2B5EF4-FFF2-40B4-BE49-F238E27FC236}">
                <a16:creationId xmlns:a16="http://schemas.microsoft.com/office/drawing/2014/main" id="{4C9E2BCB-49EE-4F41-88DF-225BE5D903C6}"/>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2" name="Picture 11">
            <a:extLst>
              <a:ext uri="{FF2B5EF4-FFF2-40B4-BE49-F238E27FC236}">
                <a16:creationId xmlns:a16="http://schemas.microsoft.com/office/drawing/2014/main" id="{2DDB99D8-E316-4BA5-A596-DD7F19D3A9E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3" name="Straight Connector 12">
            <a:extLst>
              <a:ext uri="{FF2B5EF4-FFF2-40B4-BE49-F238E27FC236}">
                <a16:creationId xmlns:a16="http://schemas.microsoft.com/office/drawing/2014/main" id="{0F92410D-763A-4CD5-B57E-52B3289170A8}"/>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764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C395562E-CBCB-4006-9475-201CA8C275AD}"/>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1DDCBCBA-D2E7-420F-8774-F0895E89EB9E}"/>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FF6D9A3A-F23A-4EB1-8745-718E78E2973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2" name="Straight Connector 11">
            <a:extLst>
              <a:ext uri="{FF2B5EF4-FFF2-40B4-BE49-F238E27FC236}">
                <a16:creationId xmlns:a16="http://schemas.microsoft.com/office/drawing/2014/main" id="{0D8DAC53-CEDE-44CE-A233-2B358307C381}"/>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39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 Rob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899592"/>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accent5"/>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D5591BCA-28D0-4B07-9D66-0B4EDCF9EE56}"/>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6061CC8A-4EBA-4688-816E-2B172A88D6B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8310628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 BLUE, Robo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3BD1C20E-653A-451F-90B8-13BCECA2274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9">
            <a:extLst>
              <a:ext uri="{FF2B5EF4-FFF2-40B4-BE49-F238E27FC236}">
                <a16:creationId xmlns:a16="http://schemas.microsoft.com/office/drawing/2014/main" id="{997DEE07-88D2-494D-8FEA-67828320763C}"/>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3" name="Picture 12">
            <a:extLst>
              <a:ext uri="{FF2B5EF4-FFF2-40B4-BE49-F238E27FC236}">
                <a16:creationId xmlns:a16="http://schemas.microsoft.com/office/drawing/2014/main" id="{0098ED7F-DCB6-4910-B0F7-E19F23E0232C}"/>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4" name="Straight Connector 13">
            <a:extLst>
              <a:ext uri="{FF2B5EF4-FFF2-40B4-BE49-F238E27FC236}">
                <a16:creationId xmlns:a16="http://schemas.microsoft.com/office/drawing/2014/main" id="{DEA9E4C5-08D2-4D59-B189-C463A44DADD7}"/>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408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82214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Glob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06014"/>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9" name="Picture 8">
            <a:extLst>
              <a:ext uri="{FF2B5EF4-FFF2-40B4-BE49-F238E27FC236}">
                <a16:creationId xmlns:a16="http://schemas.microsoft.com/office/drawing/2014/main" id="{8B683B8D-FE2D-4A68-AAEA-D0DE0E7FC1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26436" y="1403111"/>
            <a:ext cx="8674183" cy="5141532"/>
          </a:xfrm>
          <a:prstGeom prst="rect">
            <a:avLst/>
          </a:prstGeom>
        </p:spPr>
      </p:pic>
      <p:pic>
        <p:nvPicPr>
          <p:cNvPr id="10" name="Picture 9">
            <a:extLst>
              <a:ext uri="{FF2B5EF4-FFF2-40B4-BE49-F238E27FC236}">
                <a16:creationId xmlns:a16="http://schemas.microsoft.com/office/drawing/2014/main" id="{5653A21F-4809-4FD4-80CD-9F41D6A693E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56135" y="5861070"/>
            <a:ext cx="2531293" cy="515633"/>
          </a:xfrm>
          <a:prstGeom prst="rect">
            <a:avLst/>
          </a:prstGeom>
        </p:spPr>
      </p:pic>
    </p:spTree>
    <p:extLst>
      <p:ext uri="{BB962C8B-B14F-4D97-AF65-F5344CB8AC3E}">
        <p14:creationId xmlns:p14="http://schemas.microsoft.com/office/powerpoint/2010/main" val="1418768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provement">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A184B76-A8B0-41B4-A18B-1EC163129180}"/>
              </a:ext>
            </a:extLst>
          </p:cNvPr>
          <p:cNvPicPr>
            <a:picLocks noChangeAspect="1"/>
          </p:cNvPicPr>
          <p:nvPr/>
        </p:nvPicPr>
        <p:blipFill>
          <a:blip r:embed="rId2"/>
          <a:stretch>
            <a:fillRect/>
          </a:stretch>
        </p:blipFill>
        <p:spPr>
          <a:xfrm>
            <a:off x="1416053" y="1270097"/>
            <a:ext cx="9664824" cy="2690950"/>
          </a:xfrm>
          <a:prstGeom prst="rect">
            <a:avLst/>
          </a:prstGeom>
        </p:spPr>
      </p:pic>
      <p:sp>
        <p:nvSpPr>
          <p:cNvPr id="3" name="Slide Number Placeholder 2">
            <a:extLst>
              <a:ext uri="{FF2B5EF4-FFF2-40B4-BE49-F238E27FC236}">
                <a16:creationId xmlns:a16="http://schemas.microsoft.com/office/drawing/2014/main" id="{97FD68BB-756B-4896-97E8-CC8EF56B5803}"/>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0" name="Text Placeholder 8">
            <a:extLst>
              <a:ext uri="{FF2B5EF4-FFF2-40B4-BE49-F238E27FC236}">
                <a16:creationId xmlns:a16="http://schemas.microsoft.com/office/drawing/2014/main" id="{E55214D2-584D-420F-9361-88C3EC2D3F1F}"/>
              </a:ext>
            </a:extLst>
          </p:cNvPr>
          <p:cNvSpPr>
            <a:spLocks noGrp="1"/>
          </p:cNvSpPr>
          <p:nvPr>
            <p:ph type="body" sz="quarter" idx="38" hasCustomPrompt="1"/>
          </p:nvPr>
        </p:nvSpPr>
        <p:spPr>
          <a:xfrm>
            <a:off x="750243" y="4610658"/>
            <a:ext cx="2613938" cy="1652548"/>
          </a:xfrm>
          <a:prstGeom prst="rect">
            <a:avLst/>
          </a:prstGeom>
        </p:spPr>
        <p:txBody>
          <a:bodyPr>
            <a:noAutofit/>
          </a:bodyPr>
          <a:lstStyle>
            <a:lvl1pPr marL="171450" marR="0" indent="-171450" algn="l" defTabSz="685800" rtl="0" eaLnBrk="1" fontAlgn="auto" latinLnBrk="0" hangingPunct="1">
              <a:lnSpc>
                <a:spcPct val="114000"/>
              </a:lnSpc>
              <a:spcBef>
                <a:spcPts val="0"/>
              </a:spcBef>
              <a:spcAft>
                <a:spcPts val="800"/>
              </a:spcAft>
              <a:buClr>
                <a:schemeClr val="accent4"/>
              </a:buClr>
              <a:buSzTx/>
              <a:buFont typeface="Arial" panose="020B0604020202020204" pitchFamily="34" charset="0"/>
              <a:buChar char="•"/>
              <a:tabLst/>
              <a:defRPr sz="1300" b="0" i="0" baseline="0">
                <a:solidFill>
                  <a:schemeClr val="accent5"/>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a:t>
            </a:r>
          </a:p>
          <a:p>
            <a:pPr lvl="0"/>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2" name="Text Placeholder 8">
            <a:extLst>
              <a:ext uri="{FF2B5EF4-FFF2-40B4-BE49-F238E27FC236}">
                <a16:creationId xmlns:a16="http://schemas.microsoft.com/office/drawing/2014/main" id="{A06B64F8-917F-47EA-91EB-5D2B7B657A45}"/>
              </a:ext>
            </a:extLst>
          </p:cNvPr>
          <p:cNvSpPr>
            <a:spLocks noGrp="1"/>
          </p:cNvSpPr>
          <p:nvPr>
            <p:ph type="body" sz="quarter" idx="39" hasCustomPrompt="1"/>
          </p:nvPr>
        </p:nvSpPr>
        <p:spPr>
          <a:xfrm>
            <a:off x="3478534" y="4307133"/>
            <a:ext cx="2613938" cy="1956072"/>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3" name="Text Placeholder 8">
            <a:extLst>
              <a:ext uri="{FF2B5EF4-FFF2-40B4-BE49-F238E27FC236}">
                <a16:creationId xmlns:a16="http://schemas.microsoft.com/office/drawing/2014/main" id="{DB124B90-FC89-43DB-90E2-E154766022DA}"/>
              </a:ext>
            </a:extLst>
          </p:cNvPr>
          <p:cNvSpPr>
            <a:spLocks noGrp="1"/>
          </p:cNvSpPr>
          <p:nvPr>
            <p:ph type="body" sz="quarter" idx="40" hasCustomPrompt="1"/>
          </p:nvPr>
        </p:nvSpPr>
        <p:spPr>
          <a:xfrm>
            <a:off x="6172713" y="3876181"/>
            <a:ext cx="2613938" cy="2387024"/>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4" name="Text Placeholder 8">
            <a:extLst>
              <a:ext uri="{FF2B5EF4-FFF2-40B4-BE49-F238E27FC236}">
                <a16:creationId xmlns:a16="http://schemas.microsoft.com/office/drawing/2014/main" id="{AA3795D1-214C-4AAA-9914-43908D4133BF}"/>
              </a:ext>
            </a:extLst>
          </p:cNvPr>
          <p:cNvSpPr>
            <a:spLocks noGrp="1"/>
          </p:cNvSpPr>
          <p:nvPr>
            <p:ph type="body" sz="quarter" idx="41" hasCustomPrompt="1"/>
          </p:nvPr>
        </p:nvSpPr>
        <p:spPr>
          <a:xfrm>
            <a:off x="8895503" y="3430309"/>
            <a:ext cx="2613938" cy="2832896"/>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endParaRPr lang="en-US" dirty="0"/>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5" name="Text Placeholder 8">
            <a:extLst>
              <a:ext uri="{FF2B5EF4-FFF2-40B4-BE49-F238E27FC236}">
                <a16:creationId xmlns:a16="http://schemas.microsoft.com/office/drawing/2014/main" id="{BEFC0A60-E025-4457-BCDA-2E9FE91E7556}"/>
              </a:ext>
            </a:extLst>
          </p:cNvPr>
          <p:cNvSpPr>
            <a:spLocks noGrp="1"/>
          </p:cNvSpPr>
          <p:nvPr>
            <p:ph type="body" sz="quarter" idx="42" hasCustomPrompt="1"/>
          </p:nvPr>
        </p:nvSpPr>
        <p:spPr>
          <a:xfrm>
            <a:off x="750246" y="3974672"/>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9FA09F"/>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6" name="Text Placeholder 8">
            <a:extLst>
              <a:ext uri="{FF2B5EF4-FFF2-40B4-BE49-F238E27FC236}">
                <a16:creationId xmlns:a16="http://schemas.microsoft.com/office/drawing/2014/main" id="{3BBDABDA-3E9D-4B0B-97F3-8849E52D5074}"/>
              </a:ext>
            </a:extLst>
          </p:cNvPr>
          <p:cNvSpPr>
            <a:spLocks noGrp="1"/>
          </p:cNvSpPr>
          <p:nvPr>
            <p:ph type="body" sz="quarter" idx="43" hasCustomPrompt="1"/>
          </p:nvPr>
        </p:nvSpPr>
        <p:spPr>
          <a:xfrm>
            <a:off x="3470470" y="3640961"/>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6E4CCCC4-F011-4C2A-B086-1EAF6023E34E}"/>
              </a:ext>
            </a:extLst>
          </p:cNvPr>
          <p:cNvSpPr>
            <a:spLocks noGrp="1"/>
          </p:cNvSpPr>
          <p:nvPr>
            <p:ph type="body" sz="quarter" idx="44" hasCustomPrompt="1"/>
          </p:nvPr>
        </p:nvSpPr>
        <p:spPr>
          <a:xfrm>
            <a:off x="6172716" y="323696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8" name="Text Placeholder 8">
            <a:extLst>
              <a:ext uri="{FF2B5EF4-FFF2-40B4-BE49-F238E27FC236}">
                <a16:creationId xmlns:a16="http://schemas.microsoft.com/office/drawing/2014/main" id="{B5C5AEFA-C226-46F7-ACA6-A663A7EFBDE9}"/>
              </a:ext>
            </a:extLst>
          </p:cNvPr>
          <p:cNvSpPr>
            <a:spLocks noGrp="1"/>
          </p:cNvSpPr>
          <p:nvPr>
            <p:ph type="body" sz="quarter" idx="45" hasCustomPrompt="1"/>
          </p:nvPr>
        </p:nvSpPr>
        <p:spPr>
          <a:xfrm>
            <a:off x="8895505" y="278248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9" name="Text Placeholder 11">
            <a:extLst>
              <a:ext uri="{FF2B5EF4-FFF2-40B4-BE49-F238E27FC236}">
                <a16:creationId xmlns:a16="http://schemas.microsoft.com/office/drawing/2014/main" id="{E68EDC2A-002F-42CD-B866-5F0CE0D39329}"/>
              </a:ext>
            </a:extLst>
          </p:cNvPr>
          <p:cNvSpPr>
            <a:spLocks noGrp="1"/>
          </p:cNvSpPr>
          <p:nvPr>
            <p:ph type="body" sz="quarter" idx="46" hasCustomPrompt="1"/>
          </p:nvPr>
        </p:nvSpPr>
        <p:spPr>
          <a:xfrm>
            <a:off x="1416054" y="273575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1</a:t>
            </a:r>
          </a:p>
        </p:txBody>
      </p:sp>
      <p:sp>
        <p:nvSpPr>
          <p:cNvPr id="22" name="Text Placeholder 11">
            <a:extLst>
              <a:ext uri="{FF2B5EF4-FFF2-40B4-BE49-F238E27FC236}">
                <a16:creationId xmlns:a16="http://schemas.microsoft.com/office/drawing/2014/main" id="{BBDD659F-FE8E-478E-9B2D-0208AA9BF157}"/>
              </a:ext>
            </a:extLst>
          </p:cNvPr>
          <p:cNvSpPr>
            <a:spLocks noGrp="1"/>
          </p:cNvSpPr>
          <p:nvPr>
            <p:ph type="body" sz="quarter" idx="49" hasCustomPrompt="1"/>
          </p:nvPr>
        </p:nvSpPr>
        <p:spPr>
          <a:xfrm>
            <a:off x="9564414" y="1545553"/>
            <a:ext cx="1248754" cy="1225292"/>
          </a:xfrm>
          <a:prstGeom prst="rect">
            <a:avLst/>
          </a:prstGeom>
        </p:spPr>
        <p:txBody>
          <a:bodyPr vert="horz" lIns="91440" tIns="45720" rIns="91440" bIns="45720" rtlCol="0" anchor="ctr">
            <a:normAutofit/>
          </a:bodyPr>
          <a:lstStyle>
            <a:lvl1pPr algn="ctr">
              <a:defRPr lang="en-US" sz="3600" b="1" dirty="0">
                <a:solidFill>
                  <a:schemeClr val="bg1"/>
                </a:solidFill>
                <a:latin typeface="Arial" charset="0"/>
                <a:ea typeface="Arial" charset="0"/>
                <a:cs typeface="Arial" charset="0"/>
              </a:defRPr>
            </a:lvl1pPr>
          </a:lstStyle>
          <a:p>
            <a:pPr marL="0" lvl="0" indent="0" algn="ctr" defTabSz="685800" fontAlgn="auto">
              <a:lnSpc>
                <a:spcPct val="90000"/>
              </a:lnSpc>
              <a:spcBef>
                <a:spcPct val="0"/>
              </a:spcBef>
              <a:spcAft>
                <a:spcPts val="0"/>
              </a:spcAft>
              <a:buNone/>
            </a:pPr>
            <a:r>
              <a:rPr lang="en-US" dirty="0"/>
              <a:t>4</a:t>
            </a:r>
          </a:p>
        </p:txBody>
      </p:sp>
      <p:sp>
        <p:nvSpPr>
          <p:cNvPr id="26" name="Title 1">
            <a:extLst>
              <a:ext uri="{FF2B5EF4-FFF2-40B4-BE49-F238E27FC236}">
                <a16:creationId xmlns:a16="http://schemas.microsoft.com/office/drawing/2014/main" id="{F1D82E4B-3DD3-4444-932E-9A45528CEBD9}"/>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7" name="Picture 26" descr="001">
            <a:extLst>
              <a:ext uri="{FF2B5EF4-FFF2-40B4-BE49-F238E27FC236}">
                <a16:creationId xmlns:a16="http://schemas.microsoft.com/office/drawing/2014/main" id="{D714F37A-D712-4D28-B185-92B1B1947718}"/>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8" name="Text Placeholder 19">
            <a:extLst>
              <a:ext uri="{FF2B5EF4-FFF2-40B4-BE49-F238E27FC236}">
                <a16:creationId xmlns:a16="http://schemas.microsoft.com/office/drawing/2014/main" id="{DF74949B-A379-43F5-84D8-8694B759FAA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Text Placeholder 11">
            <a:extLst>
              <a:ext uri="{FF2B5EF4-FFF2-40B4-BE49-F238E27FC236}">
                <a16:creationId xmlns:a16="http://schemas.microsoft.com/office/drawing/2014/main" id="{1A3B5B8A-9B0C-4201-933E-467E2190FAFA}"/>
              </a:ext>
            </a:extLst>
          </p:cNvPr>
          <p:cNvSpPr>
            <a:spLocks noGrp="1"/>
          </p:cNvSpPr>
          <p:nvPr>
            <p:ph type="body" sz="quarter" idx="50" hasCustomPrompt="1"/>
          </p:nvPr>
        </p:nvSpPr>
        <p:spPr>
          <a:xfrm>
            <a:off x="4150164" y="2388909"/>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2</a:t>
            </a:r>
          </a:p>
        </p:txBody>
      </p:sp>
      <p:sp>
        <p:nvSpPr>
          <p:cNvPr id="32" name="Text Placeholder 11">
            <a:extLst>
              <a:ext uri="{FF2B5EF4-FFF2-40B4-BE49-F238E27FC236}">
                <a16:creationId xmlns:a16="http://schemas.microsoft.com/office/drawing/2014/main" id="{2D1AD67C-CEAA-451D-8F1B-A16892438755}"/>
              </a:ext>
            </a:extLst>
          </p:cNvPr>
          <p:cNvSpPr>
            <a:spLocks noGrp="1"/>
          </p:cNvSpPr>
          <p:nvPr>
            <p:ph type="body" sz="quarter" idx="51" hasCustomPrompt="1"/>
          </p:nvPr>
        </p:nvSpPr>
        <p:spPr>
          <a:xfrm>
            <a:off x="6851324" y="198333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3</a:t>
            </a:r>
          </a:p>
        </p:txBody>
      </p:sp>
    </p:spTree>
    <p:extLst>
      <p:ext uri="{BB962C8B-B14F-4D97-AF65-F5344CB8AC3E}">
        <p14:creationId xmlns:p14="http://schemas.microsoft.com/office/powerpoint/2010/main" val="99338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 4 Items">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7" name="Picture 6">
            <a:extLst>
              <a:ext uri="{FF2B5EF4-FFF2-40B4-BE49-F238E27FC236}">
                <a16:creationId xmlns:a16="http://schemas.microsoft.com/office/drawing/2014/main" id="{B2B3CF10-F296-45CE-BA3D-94C79AE24865}"/>
              </a:ext>
            </a:extLst>
          </p:cNvPr>
          <p:cNvPicPr>
            <a:picLocks noChangeAspect="1"/>
          </p:cNvPicPr>
          <p:nvPr/>
        </p:nvPicPr>
        <p:blipFill>
          <a:blip r:embed="rId3"/>
          <a:stretch>
            <a:fillRect/>
          </a:stretch>
        </p:blipFill>
        <p:spPr>
          <a:xfrm>
            <a:off x="803859" y="1936893"/>
            <a:ext cx="10851821" cy="865707"/>
          </a:xfrm>
          <a:prstGeom prst="rect">
            <a:avLst/>
          </a:prstGeom>
        </p:spPr>
      </p:pic>
      <p:sp>
        <p:nvSpPr>
          <p:cNvPr id="39" name="Text Placeholder 8">
            <a:extLst>
              <a:ext uri="{FF2B5EF4-FFF2-40B4-BE49-F238E27FC236}">
                <a16:creationId xmlns:a16="http://schemas.microsoft.com/office/drawing/2014/main" id="{1E2B23B3-CD86-4FC9-835D-B431939D7272}"/>
              </a:ext>
            </a:extLst>
          </p:cNvPr>
          <p:cNvSpPr>
            <a:spLocks noGrp="1"/>
          </p:cNvSpPr>
          <p:nvPr>
            <p:ph type="body" sz="quarter" idx="39" hasCustomPrompt="1"/>
          </p:nvPr>
        </p:nvSpPr>
        <p:spPr>
          <a:xfrm>
            <a:off x="803665" y="2953285"/>
            <a:ext cx="239229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0" name="Text Placeholder 8">
            <a:extLst>
              <a:ext uri="{FF2B5EF4-FFF2-40B4-BE49-F238E27FC236}">
                <a16:creationId xmlns:a16="http://schemas.microsoft.com/office/drawing/2014/main" id="{5E73426B-0BD8-4819-B56A-22D23D262254}"/>
              </a:ext>
            </a:extLst>
          </p:cNvPr>
          <p:cNvSpPr>
            <a:spLocks noGrp="1"/>
          </p:cNvSpPr>
          <p:nvPr>
            <p:ph type="body" sz="quarter" idx="43" hasCustomPrompt="1"/>
          </p:nvPr>
        </p:nvSpPr>
        <p:spPr>
          <a:xfrm>
            <a:off x="870416" y="2012036"/>
            <a:ext cx="2325545"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1" name="Text Placeholder 8">
            <a:extLst>
              <a:ext uri="{FF2B5EF4-FFF2-40B4-BE49-F238E27FC236}">
                <a16:creationId xmlns:a16="http://schemas.microsoft.com/office/drawing/2014/main" id="{5FE0F9C0-1748-415D-BA81-FB028490C9C8}"/>
              </a:ext>
            </a:extLst>
          </p:cNvPr>
          <p:cNvSpPr>
            <a:spLocks noGrp="1"/>
          </p:cNvSpPr>
          <p:nvPr>
            <p:ph type="body" sz="quarter" idx="44" hasCustomPrompt="1"/>
          </p:nvPr>
        </p:nvSpPr>
        <p:spPr>
          <a:xfrm>
            <a:off x="3667304" y="2012035"/>
            <a:ext cx="2262979"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2" name="Text Placeholder 8">
            <a:extLst>
              <a:ext uri="{FF2B5EF4-FFF2-40B4-BE49-F238E27FC236}">
                <a16:creationId xmlns:a16="http://schemas.microsoft.com/office/drawing/2014/main" id="{E5A6BBF5-B23A-4A2A-91A2-7F57B528889D}"/>
              </a:ext>
            </a:extLst>
          </p:cNvPr>
          <p:cNvSpPr>
            <a:spLocks noGrp="1"/>
          </p:cNvSpPr>
          <p:nvPr>
            <p:ph type="body" sz="quarter" idx="45" hasCustomPrompt="1"/>
          </p:nvPr>
        </p:nvSpPr>
        <p:spPr>
          <a:xfrm>
            <a:off x="6401629" y="2012035"/>
            <a:ext cx="2342876"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3" name="Text Placeholder 8">
            <a:extLst>
              <a:ext uri="{FF2B5EF4-FFF2-40B4-BE49-F238E27FC236}">
                <a16:creationId xmlns:a16="http://schemas.microsoft.com/office/drawing/2014/main" id="{1B02EAE7-D31B-473A-9457-F6FC89954EAE}"/>
              </a:ext>
            </a:extLst>
          </p:cNvPr>
          <p:cNvSpPr>
            <a:spLocks noGrp="1"/>
          </p:cNvSpPr>
          <p:nvPr>
            <p:ph type="body" sz="quarter" idx="46" hasCustomPrompt="1"/>
          </p:nvPr>
        </p:nvSpPr>
        <p:spPr>
          <a:xfrm>
            <a:off x="9184378" y="2012036"/>
            <a:ext cx="2409090"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4" name="Text Placeholder 8">
            <a:extLst>
              <a:ext uri="{FF2B5EF4-FFF2-40B4-BE49-F238E27FC236}">
                <a16:creationId xmlns:a16="http://schemas.microsoft.com/office/drawing/2014/main" id="{EE55688A-CCC2-4C76-8935-26A6F53946DB}"/>
              </a:ext>
            </a:extLst>
          </p:cNvPr>
          <p:cNvSpPr>
            <a:spLocks noGrp="1"/>
          </p:cNvSpPr>
          <p:nvPr>
            <p:ph type="body" sz="quarter" idx="47" hasCustomPrompt="1"/>
          </p:nvPr>
        </p:nvSpPr>
        <p:spPr>
          <a:xfrm>
            <a:off x="3667304" y="2953285"/>
            <a:ext cx="2262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5" name="Text Placeholder 8">
            <a:extLst>
              <a:ext uri="{FF2B5EF4-FFF2-40B4-BE49-F238E27FC236}">
                <a16:creationId xmlns:a16="http://schemas.microsoft.com/office/drawing/2014/main" id="{F710EFA3-8203-4B1A-94BD-95D4C7C1670A}"/>
              </a:ext>
            </a:extLst>
          </p:cNvPr>
          <p:cNvSpPr>
            <a:spLocks noGrp="1"/>
          </p:cNvSpPr>
          <p:nvPr>
            <p:ph type="body" sz="quarter" idx="48" hasCustomPrompt="1"/>
          </p:nvPr>
        </p:nvSpPr>
        <p:spPr>
          <a:xfrm>
            <a:off x="6396489" y="2953285"/>
            <a:ext cx="234801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6" name="Text Placeholder 8">
            <a:extLst>
              <a:ext uri="{FF2B5EF4-FFF2-40B4-BE49-F238E27FC236}">
                <a16:creationId xmlns:a16="http://schemas.microsoft.com/office/drawing/2014/main" id="{0F827753-3E55-4B58-AED5-2769F646B5C2}"/>
              </a:ext>
            </a:extLst>
          </p:cNvPr>
          <p:cNvSpPr>
            <a:spLocks noGrp="1"/>
          </p:cNvSpPr>
          <p:nvPr>
            <p:ph type="body" sz="quarter" idx="49" hasCustomPrompt="1"/>
          </p:nvPr>
        </p:nvSpPr>
        <p:spPr>
          <a:xfrm>
            <a:off x="9184379" y="2953285"/>
            <a:ext cx="240909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5" name="Slide Number Placeholder 2">
            <a:extLst>
              <a:ext uri="{FF2B5EF4-FFF2-40B4-BE49-F238E27FC236}">
                <a16:creationId xmlns:a16="http://schemas.microsoft.com/office/drawing/2014/main" id="{AA877555-0898-4550-8211-CE086ACA44AC}"/>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0544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ocess - 5 Items">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59010-B5E0-4BC5-B569-46F04E6E5C66}"/>
              </a:ext>
            </a:extLst>
          </p:cNvPr>
          <p:cNvPicPr>
            <a:picLocks noChangeAspect="1"/>
          </p:cNvPicPr>
          <p:nvPr/>
        </p:nvPicPr>
        <p:blipFill>
          <a:blip r:embed="rId2"/>
          <a:stretch>
            <a:fillRect/>
          </a:stretch>
        </p:blipFill>
        <p:spPr>
          <a:xfrm>
            <a:off x="362121" y="1981060"/>
            <a:ext cx="11357832" cy="804742"/>
          </a:xfrm>
          <a:prstGeom prst="rect">
            <a:avLst/>
          </a:prstGeom>
        </p:spPr>
      </p:pic>
      <p:sp>
        <p:nvSpPr>
          <p:cNvPr id="21" name="Text Placeholder 8">
            <a:extLst>
              <a:ext uri="{FF2B5EF4-FFF2-40B4-BE49-F238E27FC236}">
                <a16:creationId xmlns:a16="http://schemas.microsoft.com/office/drawing/2014/main" id="{A50C8DB2-FF90-EC48-AC80-8F02DA709AC0}"/>
              </a:ext>
            </a:extLst>
          </p:cNvPr>
          <p:cNvSpPr>
            <a:spLocks noGrp="1"/>
          </p:cNvSpPr>
          <p:nvPr>
            <p:ph type="body" sz="quarter" idx="38" hasCustomPrompt="1"/>
          </p:nvPr>
        </p:nvSpPr>
        <p:spPr>
          <a:xfrm>
            <a:off x="366374" y="291765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22" name="Text Placeholder 8">
            <a:extLst>
              <a:ext uri="{FF2B5EF4-FFF2-40B4-BE49-F238E27FC236}">
                <a16:creationId xmlns:a16="http://schemas.microsoft.com/office/drawing/2014/main" id="{A36E7E13-1BFC-5C49-B9D5-42789BCCF910}"/>
              </a:ext>
            </a:extLst>
          </p:cNvPr>
          <p:cNvSpPr>
            <a:spLocks noGrp="1"/>
          </p:cNvSpPr>
          <p:nvPr>
            <p:ph type="body" sz="quarter" idx="39" hasCustomPrompt="1"/>
          </p:nvPr>
        </p:nvSpPr>
        <p:spPr>
          <a:xfrm>
            <a:off x="2651466" y="295328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6" name="Text Placeholder 8">
            <a:extLst>
              <a:ext uri="{FF2B5EF4-FFF2-40B4-BE49-F238E27FC236}">
                <a16:creationId xmlns:a16="http://schemas.microsoft.com/office/drawing/2014/main" id="{731972E0-1061-6841-84DC-1557D6D3EAC7}"/>
              </a:ext>
            </a:extLst>
          </p:cNvPr>
          <p:cNvSpPr>
            <a:spLocks noGrp="1"/>
          </p:cNvSpPr>
          <p:nvPr>
            <p:ph type="body" sz="quarter" idx="42" hasCustomPrompt="1"/>
          </p:nvPr>
        </p:nvSpPr>
        <p:spPr>
          <a:xfrm>
            <a:off x="363052" y="2012036"/>
            <a:ext cx="2145301"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25" name="Text Placeholder 8">
            <a:extLst>
              <a:ext uri="{FF2B5EF4-FFF2-40B4-BE49-F238E27FC236}">
                <a16:creationId xmlns:a16="http://schemas.microsoft.com/office/drawing/2014/main" id="{04C067DC-B7C8-984B-8E7F-698F4A461DCD}"/>
              </a:ext>
            </a:extLst>
          </p:cNvPr>
          <p:cNvSpPr>
            <a:spLocks noGrp="1"/>
          </p:cNvSpPr>
          <p:nvPr>
            <p:ph type="body" sz="quarter" idx="43" hasCustomPrompt="1"/>
          </p:nvPr>
        </p:nvSpPr>
        <p:spPr>
          <a:xfrm>
            <a:off x="2718217" y="2012036"/>
            <a:ext cx="2088631"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0" name="Text Placeholder 8">
            <a:extLst>
              <a:ext uri="{FF2B5EF4-FFF2-40B4-BE49-F238E27FC236}">
                <a16:creationId xmlns:a16="http://schemas.microsoft.com/office/drawing/2014/main" id="{BED1DD97-D90E-D348-873A-6B542DCB5C68}"/>
              </a:ext>
            </a:extLst>
          </p:cNvPr>
          <p:cNvSpPr>
            <a:spLocks noGrp="1"/>
          </p:cNvSpPr>
          <p:nvPr>
            <p:ph type="body" sz="quarter" idx="44" hasCustomPrompt="1"/>
          </p:nvPr>
        </p:nvSpPr>
        <p:spPr>
          <a:xfrm>
            <a:off x="5016710" y="2012035"/>
            <a:ext cx="2048655"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2" name="Text Placeholder 8">
            <a:extLst>
              <a:ext uri="{FF2B5EF4-FFF2-40B4-BE49-F238E27FC236}">
                <a16:creationId xmlns:a16="http://schemas.microsoft.com/office/drawing/2014/main" id="{AE344762-F8F3-C541-AB97-3FDA1F8AF002}"/>
              </a:ext>
            </a:extLst>
          </p:cNvPr>
          <p:cNvSpPr>
            <a:spLocks noGrp="1"/>
          </p:cNvSpPr>
          <p:nvPr>
            <p:ph type="body" sz="quarter" idx="45" hasCustomPrompt="1"/>
          </p:nvPr>
        </p:nvSpPr>
        <p:spPr>
          <a:xfrm>
            <a:off x="7315203" y="2012035"/>
            <a:ext cx="2098620"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5" name="Text Placeholder 8">
            <a:extLst>
              <a:ext uri="{FF2B5EF4-FFF2-40B4-BE49-F238E27FC236}">
                <a16:creationId xmlns:a16="http://schemas.microsoft.com/office/drawing/2014/main" id="{B35768DF-D63E-754D-ABB1-803D705CE204}"/>
              </a:ext>
            </a:extLst>
          </p:cNvPr>
          <p:cNvSpPr>
            <a:spLocks noGrp="1"/>
          </p:cNvSpPr>
          <p:nvPr>
            <p:ph type="body" sz="quarter" idx="46" hasCustomPrompt="1"/>
          </p:nvPr>
        </p:nvSpPr>
        <p:spPr>
          <a:xfrm>
            <a:off x="9623685" y="2012036"/>
            <a:ext cx="2013672"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6" name="Text Placeholder 8">
            <a:extLst>
              <a:ext uri="{FF2B5EF4-FFF2-40B4-BE49-F238E27FC236}">
                <a16:creationId xmlns:a16="http://schemas.microsoft.com/office/drawing/2014/main" id="{11E25922-FD24-5E4D-9BC3-0FA762395213}"/>
              </a:ext>
            </a:extLst>
          </p:cNvPr>
          <p:cNvSpPr>
            <a:spLocks noGrp="1"/>
          </p:cNvSpPr>
          <p:nvPr>
            <p:ph type="body" sz="quarter" idx="47" hasCustomPrompt="1"/>
          </p:nvPr>
        </p:nvSpPr>
        <p:spPr>
          <a:xfrm>
            <a:off x="4985203" y="2953285"/>
            <a:ext cx="2080162"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7" name="Text Placeholder 8">
            <a:extLst>
              <a:ext uri="{FF2B5EF4-FFF2-40B4-BE49-F238E27FC236}">
                <a16:creationId xmlns:a16="http://schemas.microsoft.com/office/drawing/2014/main" id="{355A3F5A-CEC3-A64E-957D-0C286CAEBC13}"/>
              </a:ext>
            </a:extLst>
          </p:cNvPr>
          <p:cNvSpPr>
            <a:spLocks noGrp="1"/>
          </p:cNvSpPr>
          <p:nvPr>
            <p:ph type="body" sz="quarter" idx="48" hasCustomPrompt="1"/>
          </p:nvPr>
        </p:nvSpPr>
        <p:spPr>
          <a:xfrm>
            <a:off x="7257123" y="2953285"/>
            <a:ext cx="214198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8" name="Text Placeholder 8">
            <a:extLst>
              <a:ext uri="{FF2B5EF4-FFF2-40B4-BE49-F238E27FC236}">
                <a16:creationId xmlns:a16="http://schemas.microsoft.com/office/drawing/2014/main" id="{93C968CC-A88C-0E4F-A9D7-DF0EE72C3483}"/>
              </a:ext>
            </a:extLst>
          </p:cNvPr>
          <p:cNvSpPr>
            <a:spLocks noGrp="1"/>
          </p:cNvSpPr>
          <p:nvPr>
            <p:ph type="body" sz="quarter" idx="49" hasCustomPrompt="1"/>
          </p:nvPr>
        </p:nvSpPr>
        <p:spPr>
          <a:xfrm>
            <a:off x="9590861" y="2953285"/>
            <a:ext cx="2002607"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Slide Number Placeholder 2">
            <a:extLst>
              <a:ext uri="{FF2B5EF4-FFF2-40B4-BE49-F238E27FC236}">
                <a16:creationId xmlns:a16="http://schemas.microsoft.com/office/drawing/2014/main" id="{F4D1AF9F-DCC9-4EA4-9C9F-FC2831CC15C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621799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cess Cycle">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 name="Picture 2">
            <a:extLst>
              <a:ext uri="{FF2B5EF4-FFF2-40B4-BE49-F238E27FC236}">
                <a16:creationId xmlns:a16="http://schemas.microsoft.com/office/drawing/2014/main" id="{202AD6C7-EFD1-42D3-BF13-54507D61186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52963" y="1219746"/>
            <a:ext cx="5505494" cy="5501729"/>
          </a:xfrm>
          <a:prstGeom prst="rect">
            <a:avLst/>
          </a:prstGeom>
        </p:spPr>
      </p:pic>
      <p:sp>
        <p:nvSpPr>
          <p:cNvPr id="34" name="Text Placeholder 11">
            <a:extLst>
              <a:ext uri="{FF2B5EF4-FFF2-40B4-BE49-F238E27FC236}">
                <a16:creationId xmlns:a16="http://schemas.microsoft.com/office/drawing/2014/main" id="{DB5F9630-953E-427B-8061-677CEAFCC6B5}"/>
              </a:ext>
            </a:extLst>
          </p:cNvPr>
          <p:cNvSpPr>
            <a:spLocks noGrp="1"/>
          </p:cNvSpPr>
          <p:nvPr>
            <p:ph type="body" sz="quarter" idx="33" hasCustomPrompt="1"/>
          </p:nvPr>
        </p:nvSpPr>
        <p:spPr>
          <a:xfrm>
            <a:off x="7096386" y="3059794"/>
            <a:ext cx="2045352" cy="178550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2000" b="1" i="0" kern="1200" dirty="0">
                <a:solidFill>
                  <a:srgbClr val="00558C"/>
                </a:solidFill>
                <a:latin typeface="Arial" charset="0"/>
                <a:ea typeface="Arial" charset="0"/>
                <a:cs typeface="Arial" charset="0"/>
              </a:defRPr>
            </a:lvl1pPr>
          </a:lstStyle>
          <a:p>
            <a:pPr marL="285750" lvl="0" indent="-285750" algn="ctr"/>
            <a:r>
              <a:rPr lang="en-US" dirty="0"/>
              <a:t>Add Text Here</a:t>
            </a:r>
          </a:p>
        </p:txBody>
      </p:sp>
      <p:sp>
        <p:nvSpPr>
          <p:cNvPr id="35" name="Text Placeholder 11">
            <a:extLst>
              <a:ext uri="{FF2B5EF4-FFF2-40B4-BE49-F238E27FC236}">
                <a16:creationId xmlns:a16="http://schemas.microsoft.com/office/drawing/2014/main" id="{B39222DE-834A-4F3A-8E9B-01F3B4A47BD5}"/>
              </a:ext>
            </a:extLst>
          </p:cNvPr>
          <p:cNvSpPr>
            <a:spLocks noGrp="1"/>
          </p:cNvSpPr>
          <p:nvPr>
            <p:ph type="body" sz="quarter" idx="34" hasCustomPrompt="1"/>
          </p:nvPr>
        </p:nvSpPr>
        <p:spPr>
          <a:xfrm>
            <a:off x="7826974" y="1411314"/>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6" name="Text Placeholder 11">
            <a:extLst>
              <a:ext uri="{FF2B5EF4-FFF2-40B4-BE49-F238E27FC236}">
                <a16:creationId xmlns:a16="http://schemas.microsoft.com/office/drawing/2014/main" id="{80363964-8F17-40B1-9441-3684A3705F3A}"/>
              </a:ext>
            </a:extLst>
          </p:cNvPr>
          <p:cNvSpPr>
            <a:spLocks noGrp="1"/>
          </p:cNvSpPr>
          <p:nvPr>
            <p:ph type="body" sz="quarter" idx="35" hasCustomPrompt="1"/>
          </p:nvPr>
        </p:nvSpPr>
        <p:spPr>
          <a:xfrm>
            <a:off x="9141738" y="3660621"/>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7" name="Text Placeholder 11">
            <a:extLst>
              <a:ext uri="{FF2B5EF4-FFF2-40B4-BE49-F238E27FC236}">
                <a16:creationId xmlns:a16="http://schemas.microsoft.com/office/drawing/2014/main" id="{FC610751-5FDC-4A2F-9E1D-93BF2C71C866}"/>
              </a:ext>
            </a:extLst>
          </p:cNvPr>
          <p:cNvSpPr>
            <a:spLocks noGrp="1"/>
          </p:cNvSpPr>
          <p:nvPr>
            <p:ph type="body" sz="quarter" idx="36" hasCustomPrompt="1"/>
          </p:nvPr>
        </p:nvSpPr>
        <p:spPr>
          <a:xfrm>
            <a:off x="6840664" y="4845302"/>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8" name="Text Placeholder 11">
            <a:extLst>
              <a:ext uri="{FF2B5EF4-FFF2-40B4-BE49-F238E27FC236}">
                <a16:creationId xmlns:a16="http://schemas.microsoft.com/office/drawing/2014/main" id="{8284959F-957B-4C77-9722-3A8D687F3EB3}"/>
              </a:ext>
            </a:extLst>
          </p:cNvPr>
          <p:cNvSpPr>
            <a:spLocks noGrp="1"/>
          </p:cNvSpPr>
          <p:nvPr>
            <p:ph type="body" sz="quarter" idx="37" hasCustomPrompt="1"/>
          </p:nvPr>
        </p:nvSpPr>
        <p:spPr>
          <a:xfrm>
            <a:off x="5495003" y="2596057"/>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6" name="Text Placeholder 5">
            <a:extLst>
              <a:ext uri="{FF2B5EF4-FFF2-40B4-BE49-F238E27FC236}">
                <a16:creationId xmlns:a16="http://schemas.microsoft.com/office/drawing/2014/main" id="{DF9EF42D-D90C-4B1F-B72D-2AAE37F5A32F}"/>
              </a:ext>
            </a:extLst>
          </p:cNvPr>
          <p:cNvSpPr>
            <a:spLocks noGrp="1"/>
          </p:cNvSpPr>
          <p:nvPr>
            <p:ph type="body" sz="quarter" idx="51"/>
          </p:nvPr>
        </p:nvSpPr>
        <p:spPr>
          <a:xfrm>
            <a:off x="835025" y="1524001"/>
            <a:ext cx="4445000" cy="5025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2">
            <a:extLst>
              <a:ext uri="{FF2B5EF4-FFF2-40B4-BE49-F238E27FC236}">
                <a16:creationId xmlns:a16="http://schemas.microsoft.com/office/drawing/2014/main" id="{69E71E03-3A7C-4798-A4D0-36C78FC7CCA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7060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cap="none" baseline="0"/>
            </a:lvl1pPr>
          </a:lstStyle>
          <a:p>
            <a:r>
              <a:rPr lang="en-US" dirty="0"/>
              <a:t>Agenda</a:t>
            </a:r>
          </a:p>
        </p:txBody>
      </p:sp>
      <p:sp>
        <p:nvSpPr>
          <p:cNvPr id="3" name="Slide Number Placeholder 2">
            <a:extLst>
              <a:ext uri="{FF2B5EF4-FFF2-40B4-BE49-F238E27FC236}">
                <a16:creationId xmlns:a16="http://schemas.microsoft.com/office/drawing/2014/main" id="{59C28CCA-BC6D-4653-A431-CD72C0F85839}"/>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p:txBody>
      </p:sp>
      <p:sp>
        <p:nvSpPr>
          <p:cNvPr id="9" name="Picture Placeholder 17">
            <a:extLst>
              <a:ext uri="{FF2B5EF4-FFF2-40B4-BE49-F238E27FC236}">
                <a16:creationId xmlns:a16="http://schemas.microsoft.com/office/drawing/2014/main" id="{6AEB2D7E-1C4F-4825-90D4-ED1AD1BB3953}"/>
              </a:ext>
            </a:extLst>
          </p:cNvPr>
          <p:cNvSpPr>
            <a:spLocks noGrp="1"/>
          </p:cNvSpPr>
          <p:nvPr>
            <p:ph type="pic" sz="quarter" idx="14"/>
          </p:nvPr>
        </p:nvSpPr>
        <p:spPr>
          <a:xfrm>
            <a:off x="647210" y="1316240"/>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0" name="Picture Placeholder 17">
            <a:extLst>
              <a:ext uri="{FF2B5EF4-FFF2-40B4-BE49-F238E27FC236}">
                <a16:creationId xmlns:a16="http://schemas.microsoft.com/office/drawing/2014/main" id="{CACCCD8C-E1C1-4C68-A884-B095393AEDA7}"/>
              </a:ext>
            </a:extLst>
          </p:cNvPr>
          <p:cNvSpPr>
            <a:spLocks noGrp="1"/>
          </p:cNvSpPr>
          <p:nvPr>
            <p:ph type="pic" sz="quarter" idx="24"/>
          </p:nvPr>
        </p:nvSpPr>
        <p:spPr>
          <a:xfrm>
            <a:off x="647210" y="2955463"/>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1" name="Picture Placeholder 17">
            <a:extLst>
              <a:ext uri="{FF2B5EF4-FFF2-40B4-BE49-F238E27FC236}">
                <a16:creationId xmlns:a16="http://schemas.microsoft.com/office/drawing/2014/main" id="{C980C588-A2E7-4573-954C-7F7E5C940F30}"/>
              </a:ext>
            </a:extLst>
          </p:cNvPr>
          <p:cNvSpPr>
            <a:spLocks noGrp="1"/>
          </p:cNvSpPr>
          <p:nvPr>
            <p:ph type="pic" sz="quarter" idx="25"/>
          </p:nvPr>
        </p:nvSpPr>
        <p:spPr>
          <a:xfrm>
            <a:off x="647210" y="4621938"/>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1776138" y="11381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1776142" y="1659143"/>
            <a:ext cx="2795862"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1776138" y="27765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1776142" y="3297543"/>
            <a:ext cx="2795858"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1776138" y="4414932"/>
            <a:ext cx="2795857"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1776142" y="4935945"/>
            <a:ext cx="2795854"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cxnSp>
        <p:nvCxnSpPr>
          <p:cNvPr id="21" name="Straight Connector 20">
            <a:extLst>
              <a:ext uri="{FF2B5EF4-FFF2-40B4-BE49-F238E27FC236}">
                <a16:creationId xmlns:a16="http://schemas.microsoft.com/office/drawing/2014/main" id="{7468FE2E-E94B-4679-A441-C54E9A15F058}"/>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993465"/>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866253"/>
          </a:xfrm>
        </p:spPr>
        <p:txBody>
          <a:bodyPr>
            <a:noAutofit/>
          </a:bodyPr>
          <a:lstStyle>
            <a:lvl1pPr>
              <a:defRPr>
                <a:solidFill>
                  <a:schemeClr val="bg2"/>
                </a:solidFill>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181E3087-8601-4E1A-9A1F-A682F61DA830}"/>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C9374097-3BE9-4575-974B-0D0FB2B2FAE5}"/>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1" name="Straight Connector 10">
            <a:extLst>
              <a:ext uri="{FF2B5EF4-FFF2-40B4-BE49-F238E27FC236}">
                <a16:creationId xmlns:a16="http://schemas.microsoft.com/office/drawing/2014/main" id="{ED5F3B27-6B95-47DF-AAFE-A5BD97225ECE}"/>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545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7908890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4" name="Picture 3">
            <a:extLst>
              <a:ext uri="{FF2B5EF4-FFF2-40B4-BE49-F238E27FC236}">
                <a16:creationId xmlns:a16="http://schemas.microsoft.com/office/drawing/2014/main" id="{81C36AEF-377B-4425-85AA-033EB06E00E9}"/>
              </a:ext>
            </a:extLst>
          </p:cNvPr>
          <p:cNvPicPr>
            <a:picLocks noChangeAspect="1"/>
          </p:cNvPicPr>
          <p:nvPr/>
        </p:nvPicPr>
        <p:blipFill>
          <a:blip r:embed="rId2"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6" name="Straight Connector 5">
            <a:extLst>
              <a:ext uri="{FF2B5EF4-FFF2-40B4-BE49-F238E27FC236}">
                <a16:creationId xmlns:a16="http://schemas.microsoft.com/office/drawing/2014/main" id="{27556110-A54C-4680-B847-1C137FEC420D}"/>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56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sp>
        <p:nvSpPr>
          <p:cNvPr id="4" name="Text Placeholder 15">
            <a:extLst>
              <a:ext uri="{FF2B5EF4-FFF2-40B4-BE49-F238E27FC236}">
                <a16:creationId xmlns:a16="http://schemas.microsoft.com/office/drawing/2014/main" id="{034CAFAA-0064-40C4-9D3E-E680CEAD0AAC}"/>
              </a:ext>
            </a:extLst>
          </p:cNvPr>
          <p:cNvSpPr>
            <a:spLocks noGrp="1"/>
          </p:cNvSpPr>
          <p:nvPr>
            <p:ph type="body" sz="quarter" idx="12" hasCustomPrompt="1"/>
          </p:nvPr>
        </p:nvSpPr>
        <p:spPr>
          <a:xfrm>
            <a:off x="1986068" y="790575"/>
            <a:ext cx="9211559" cy="2917929"/>
          </a:xfrm>
          <a:prstGeom prst="rect">
            <a:avLst/>
          </a:prstGeom>
        </p:spPr>
        <p:txBody>
          <a:bodyPr anchor="b">
            <a:noAutofit/>
          </a:bodyPr>
          <a:lstStyle>
            <a:lvl1pPr marL="0" indent="0">
              <a:lnSpc>
                <a:spcPct val="100000"/>
              </a:lnSpc>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quote text here.”</a:t>
            </a:r>
          </a:p>
        </p:txBody>
      </p:sp>
      <p:pic>
        <p:nvPicPr>
          <p:cNvPr id="6" name="Picture 5">
            <a:extLst>
              <a:ext uri="{FF2B5EF4-FFF2-40B4-BE49-F238E27FC236}">
                <a16:creationId xmlns:a16="http://schemas.microsoft.com/office/drawing/2014/main" id="{0D99697F-C3BD-4258-BB49-10F0556BFFB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93924" y="1668399"/>
            <a:ext cx="649269" cy="2145792"/>
          </a:xfrm>
          <a:prstGeom prst="rect">
            <a:avLst/>
          </a:prstGeom>
        </p:spPr>
      </p:pic>
      <p:sp>
        <p:nvSpPr>
          <p:cNvPr id="7" name="Text Placeholder 19">
            <a:extLst>
              <a:ext uri="{FF2B5EF4-FFF2-40B4-BE49-F238E27FC236}">
                <a16:creationId xmlns:a16="http://schemas.microsoft.com/office/drawing/2014/main" id="{2759F84A-22BB-46D4-BAD3-352618033F1B}"/>
              </a:ext>
            </a:extLst>
          </p:cNvPr>
          <p:cNvSpPr>
            <a:spLocks noGrp="1"/>
          </p:cNvSpPr>
          <p:nvPr>
            <p:ph type="body" sz="quarter" idx="15" hasCustomPrompt="1"/>
          </p:nvPr>
        </p:nvSpPr>
        <p:spPr>
          <a:xfrm>
            <a:off x="1986072" y="3938016"/>
            <a:ext cx="9211555" cy="310238"/>
          </a:xfrm>
          <a:prstGeom prst="rect">
            <a:avLst/>
          </a:prstGeom>
        </p:spPr>
        <p:txBody>
          <a:bodyPr>
            <a:noAutofit/>
          </a:bodyPr>
          <a:lstStyle>
            <a:lvl1pPr marL="0" indent="0">
              <a:buNone/>
              <a:defRPr sz="1600" b="1" i="0" cap="none"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First Name Last Name</a:t>
            </a:r>
          </a:p>
        </p:txBody>
      </p:sp>
      <p:sp>
        <p:nvSpPr>
          <p:cNvPr id="8" name="Text Placeholder 22">
            <a:extLst>
              <a:ext uri="{FF2B5EF4-FFF2-40B4-BE49-F238E27FC236}">
                <a16:creationId xmlns:a16="http://schemas.microsoft.com/office/drawing/2014/main" id="{74EDCECD-527C-4431-A5D9-AC0D323CA2E1}"/>
              </a:ext>
            </a:extLst>
          </p:cNvPr>
          <p:cNvSpPr>
            <a:spLocks noGrp="1"/>
          </p:cNvSpPr>
          <p:nvPr>
            <p:ph type="body" sz="quarter" idx="16" hasCustomPrompt="1"/>
          </p:nvPr>
        </p:nvSpPr>
        <p:spPr>
          <a:xfrm>
            <a:off x="1986070" y="4273706"/>
            <a:ext cx="9211554" cy="1028595"/>
          </a:xfrm>
          <a:prstGeom prst="rect">
            <a:avLst/>
          </a:prstGeom>
        </p:spPr>
        <p:txBody>
          <a:bodyPr>
            <a:noAutofit/>
          </a:bodyPr>
          <a:lstStyle>
            <a:lvl1pPr marL="0" indent="0">
              <a:lnSpc>
                <a:spcPct val="100000"/>
              </a:lnSpc>
              <a:spcBef>
                <a:spcPts val="0"/>
              </a:spcBef>
              <a:buNone/>
              <a:defRPr lang="en-US" sz="144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Job Title/Position, Company Name</a:t>
            </a:r>
          </a:p>
        </p:txBody>
      </p:sp>
      <p:pic>
        <p:nvPicPr>
          <p:cNvPr id="9" name="Picture 8">
            <a:extLst>
              <a:ext uri="{FF2B5EF4-FFF2-40B4-BE49-F238E27FC236}">
                <a16:creationId xmlns:a16="http://schemas.microsoft.com/office/drawing/2014/main" id="{3ED603B2-4319-45BF-BC61-38AC6617DAA1}"/>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266D8943-4E33-4F7D-8BD2-3F121EDC52A4}"/>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68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4111832"/>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8455DD77-31E2-4C9B-98EF-243EAE26E055}"/>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9" name="Text Placeholder 8">
            <a:extLst>
              <a:ext uri="{FF2B5EF4-FFF2-40B4-BE49-F238E27FC236}">
                <a16:creationId xmlns:a16="http://schemas.microsoft.com/office/drawing/2014/main" id="{F139D457-3687-4065-A4F6-9BFE1D8B2DD5}"/>
              </a:ext>
            </a:extLst>
          </p:cNvPr>
          <p:cNvSpPr>
            <a:spLocks noGrp="1"/>
          </p:cNvSpPr>
          <p:nvPr>
            <p:ph type="body" sz="quarter" idx="23" hasCustomPrompt="1"/>
          </p:nvPr>
        </p:nvSpPr>
        <p:spPr>
          <a:xfrm>
            <a:off x="527648"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1" name="Text Placeholder 8">
            <a:extLst>
              <a:ext uri="{FF2B5EF4-FFF2-40B4-BE49-F238E27FC236}">
                <a16:creationId xmlns:a16="http://schemas.microsoft.com/office/drawing/2014/main" id="{14BDF7A1-EACC-4F4C-9780-AB62350FC9B2}"/>
              </a:ext>
            </a:extLst>
          </p:cNvPr>
          <p:cNvSpPr>
            <a:spLocks noGrp="1"/>
          </p:cNvSpPr>
          <p:nvPr>
            <p:ph type="body" sz="quarter" idx="24" hasCustomPrompt="1"/>
          </p:nvPr>
        </p:nvSpPr>
        <p:spPr>
          <a:xfrm>
            <a:off x="2780470"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2" name="Text Placeholder 8">
            <a:extLst>
              <a:ext uri="{FF2B5EF4-FFF2-40B4-BE49-F238E27FC236}">
                <a16:creationId xmlns:a16="http://schemas.microsoft.com/office/drawing/2014/main" id="{09C0A908-BE52-456E-8E11-A8C65EFF0F5F}"/>
              </a:ext>
            </a:extLst>
          </p:cNvPr>
          <p:cNvSpPr>
            <a:spLocks noGrp="1"/>
          </p:cNvSpPr>
          <p:nvPr>
            <p:ph type="body" sz="quarter" idx="25" hasCustomPrompt="1"/>
          </p:nvPr>
        </p:nvSpPr>
        <p:spPr>
          <a:xfrm>
            <a:off x="5031126"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3" name="Text Placeholder 8">
            <a:extLst>
              <a:ext uri="{FF2B5EF4-FFF2-40B4-BE49-F238E27FC236}">
                <a16:creationId xmlns:a16="http://schemas.microsoft.com/office/drawing/2014/main" id="{8DDDE05F-F24E-466A-9ABE-4FC021E1150C}"/>
              </a:ext>
            </a:extLst>
          </p:cNvPr>
          <p:cNvSpPr>
            <a:spLocks noGrp="1"/>
          </p:cNvSpPr>
          <p:nvPr>
            <p:ph type="body" sz="quarter" idx="26" hasCustomPrompt="1"/>
          </p:nvPr>
        </p:nvSpPr>
        <p:spPr>
          <a:xfrm>
            <a:off x="7281782"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4" name="Text Placeholder 8">
            <a:extLst>
              <a:ext uri="{FF2B5EF4-FFF2-40B4-BE49-F238E27FC236}">
                <a16:creationId xmlns:a16="http://schemas.microsoft.com/office/drawing/2014/main" id="{8230BD92-882B-4E4C-A5DD-7D340430DD97}"/>
              </a:ext>
            </a:extLst>
          </p:cNvPr>
          <p:cNvSpPr>
            <a:spLocks noGrp="1"/>
          </p:cNvSpPr>
          <p:nvPr>
            <p:ph type="body" sz="quarter" idx="27" hasCustomPrompt="1"/>
          </p:nvPr>
        </p:nvSpPr>
        <p:spPr>
          <a:xfrm>
            <a:off x="9529627"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1067640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5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3539135"/>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529814"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3539135"/>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2780470"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3539135"/>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5031126"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3539135"/>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7281782"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3539135"/>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8">
            <a:extLst>
              <a:ext uri="{FF2B5EF4-FFF2-40B4-BE49-F238E27FC236}">
                <a16:creationId xmlns:a16="http://schemas.microsoft.com/office/drawing/2014/main" id="{6DF0ED86-E7C6-4F07-ACAD-A2F69057FE1E}"/>
              </a:ext>
            </a:extLst>
          </p:cNvPr>
          <p:cNvSpPr>
            <a:spLocks noGrp="1"/>
          </p:cNvSpPr>
          <p:nvPr>
            <p:ph type="body" sz="quarter" idx="21" hasCustomPrompt="1"/>
          </p:nvPr>
        </p:nvSpPr>
        <p:spPr>
          <a:xfrm>
            <a:off x="9532438"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526C6DA3-FD18-4F37-8C22-1A626ADBFA37}"/>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418616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 4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3481550"/>
            <a:ext cx="2572163"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5650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7012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B9644CD8-36AE-4522-B3C9-F16C72F409E1}"/>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5" name="Text Placeholder 8">
            <a:extLst>
              <a:ext uri="{FF2B5EF4-FFF2-40B4-BE49-F238E27FC236}">
                <a16:creationId xmlns:a16="http://schemas.microsoft.com/office/drawing/2014/main" id="{7B9E303B-DEBF-493C-8CF9-04F7300CCB60}"/>
              </a:ext>
            </a:extLst>
          </p:cNvPr>
          <p:cNvSpPr>
            <a:spLocks noGrp="1"/>
          </p:cNvSpPr>
          <p:nvPr>
            <p:ph type="body" sz="quarter" idx="21" hasCustomPrompt="1"/>
          </p:nvPr>
        </p:nvSpPr>
        <p:spPr>
          <a:xfrm>
            <a:off x="3357966"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59D50EA1-1295-4D37-82E7-C19B8ED6A00F}"/>
              </a:ext>
            </a:extLst>
          </p:cNvPr>
          <p:cNvSpPr>
            <a:spLocks noGrp="1"/>
          </p:cNvSpPr>
          <p:nvPr>
            <p:ph type="body" sz="quarter" idx="22" hasCustomPrompt="1"/>
          </p:nvPr>
        </p:nvSpPr>
        <p:spPr>
          <a:xfrm>
            <a:off x="6096000"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8" name="Text Placeholder 8">
            <a:extLst>
              <a:ext uri="{FF2B5EF4-FFF2-40B4-BE49-F238E27FC236}">
                <a16:creationId xmlns:a16="http://schemas.microsoft.com/office/drawing/2014/main" id="{50A83977-61E7-44F1-BAF6-B41A2006294B}"/>
              </a:ext>
            </a:extLst>
          </p:cNvPr>
          <p:cNvSpPr>
            <a:spLocks noGrp="1"/>
          </p:cNvSpPr>
          <p:nvPr>
            <p:ph type="body" sz="quarter" idx="23" hasCustomPrompt="1"/>
          </p:nvPr>
        </p:nvSpPr>
        <p:spPr>
          <a:xfrm>
            <a:off x="8834034"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39640016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4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3602506"/>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360250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333233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360250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6096000"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360250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2919674"/>
            <a:ext cx="2804415"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859935" y="3881318"/>
            <a:ext cx="2804415"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32092"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96028"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6147E9A0-99C4-43BC-9734-5CC43E327467}"/>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474935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3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154A4791-85BF-4D46-8851-2EB921701B49}"/>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1" name="Text Placeholder 8">
            <a:extLst>
              <a:ext uri="{FF2B5EF4-FFF2-40B4-BE49-F238E27FC236}">
                <a16:creationId xmlns:a16="http://schemas.microsoft.com/office/drawing/2014/main" id="{D0D9D5F6-19F2-4689-BBBB-0C6E7D43A08E}"/>
              </a:ext>
            </a:extLst>
          </p:cNvPr>
          <p:cNvSpPr>
            <a:spLocks noGrp="1"/>
          </p:cNvSpPr>
          <p:nvPr>
            <p:ph type="body" sz="quarter" idx="13" hasCustomPrompt="1"/>
          </p:nvPr>
        </p:nvSpPr>
        <p:spPr>
          <a:xfrm>
            <a:off x="905589"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6" name="Text Placeholder 8">
            <a:extLst>
              <a:ext uri="{FF2B5EF4-FFF2-40B4-BE49-F238E27FC236}">
                <a16:creationId xmlns:a16="http://schemas.microsoft.com/office/drawing/2014/main" id="{9671748C-8E84-47C9-B6BA-A1334DEE917F}"/>
              </a:ext>
            </a:extLst>
          </p:cNvPr>
          <p:cNvSpPr>
            <a:spLocks noGrp="1"/>
          </p:cNvSpPr>
          <p:nvPr>
            <p:ph type="body" sz="quarter" idx="21" hasCustomPrompt="1"/>
          </p:nvPr>
        </p:nvSpPr>
        <p:spPr>
          <a:xfrm>
            <a:off x="4498201"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C94B7626-490C-45F1-9308-7B096EDBE488}"/>
              </a:ext>
            </a:extLst>
          </p:cNvPr>
          <p:cNvSpPr>
            <a:spLocks noGrp="1"/>
          </p:cNvSpPr>
          <p:nvPr>
            <p:ph type="body" sz="quarter" idx="22" hasCustomPrompt="1"/>
          </p:nvPr>
        </p:nvSpPr>
        <p:spPr>
          <a:xfrm>
            <a:off x="8090812"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2491280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3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360929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908683" y="3888108"/>
            <a:ext cx="3471528" cy="2468241"/>
          </a:xfrm>
          <a:prstGeom prst="rect">
            <a:avLst/>
          </a:prstGeom>
        </p:spPr>
        <p:txBody>
          <a:bodyPr>
            <a:noAutofit/>
          </a:bodyPr>
          <a:lstStyle>
            <a:lvl1pPr marL="182880" indent="-182880" algn="l">
              <a:lnSpc>
                <a:spcPct val="114000"/>
              </a:lnSpc>
              <a:spcBef>
                <a:spcPts val="0"/>
              </a:spcBef>
              <a:spcAft>
                <a:spcPts val="8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360929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4497218" y="3888108"/>
            <a:ext cx="3501154"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360929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2968504"/>
            <a:ext cx="3574522"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089829" y="3888108"/>
            <a:ext cx="3574522"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08881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 No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a:lvl1pPr>
          </a:lstStyle>
          <a:p>
            <a:r>
              <a:rPr lang="en-US" dirty="0"/>
              <a:t>Agenda</a:t>
            </a:r>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a:p>
            <a:pPr lvl="0"/>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857246" y="10987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857250" y="1659143"/>
            <a:ext cx="3723628"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857246" y="27371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857251" y="3297543"/>
            <a:ext cx="3723623"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857248" y="4375528"/>
            <a:ext cx="3723621"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857253" y="4935945"/>
            <a:ext cx="3723617"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8" name="Slide Number Placeholder 2">
            <a:extLst>
              <a:ext uri="{FF2B5EF4-FFF2-40B4-BE49-F238E27FC236}">
                <a16:creationId xmlns:a16="http://schemas.microsoft.com/office/drawing/2014/main" id="{1209813F-CDF1-47C2-94E3-63EE1FFEE14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cxnSp>
        <p:nvCxnSpPr>
          <p:cNvPr id="20" name="Straight Connector 19">
            <a:extLst>
              <a:ext uri="{FF2B5EF4-FFF2-40B4-BE49-F238E27FC236}">
                <a16:creationId xmlns:a16="http://schemas.microsoft.com/office/drawing/2014/main" id="{FB0618FF-5211-4F05-88DD-B1D279179D6F}"/>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016467"/>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pic>
        <p:nvPicPr>
          <p:cNvPr id="536" name="Picture 535">
            <a:extLst>
              <a:ext uri="{FF2B5EF4-FFF2-40B4-BE49-F238E27FC236}">
                <a16:creationId xmlns:a16="http://schemas.microsoft.com/office/drawing/2014/main" id="{E7300270-941A-4242-9E76-6B195AED8FE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20739" y="1422847"/>
            <a:ext cx="4151213" cy="4880953"/>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81" name="Text Placeholder 8">
            <a:extLst>
              <a:ext uri="{FF2B5EF4-FFF2-40B4-BE49-F238E27FC236}">
                <a16:creationId xmlns:a16="http://schemas.microsoft.com/office/drawing/2014/main" id="{8FD04787-BFB7-48E1-9CD9-0E97F6751E16}"/>
              </a:ext>
            </a:extLst>
          </p:cNvPr>
          <p:cNvSpPr>
            <a:spLocks noGrp="1"/>
          </p:cNvSpPr>
          <p:nvPr>
            <p:ph type="body" sz="quarter" idx="50" hasCustomPrompt="1"/>
          </p:nvPr>
        </p:nvSpPr>
        <p:spPr>
          <a:xfrm>
            <a:off x="723535" y="1738213"/>
            <a:ext cx="2871873"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2" name="Text Placeholder 8">
            <a:extLst>
              <a:ext uri="{FF2B5EF4-FFF2-40B4-BE49-F238E27FC236}">
                <a16:creationId xmlns:a16="http://schemas.microsoft.com/office/drawing/2014/main" id="{C0D5CB6D-AF79-4314-8A97-DAA3D724BE61}"/>
              </a:ext>
            </a:extLst>
          </p:cNvPr>
          <p:cNvSpPr>
            <a:spLocks noGrp="1"/>
          </p:cNvSpPr>
          <p:nvPr>
            <p:ph type="body" sz="quarter" idx="51" hasCustomPrompt="1"/>
          </p:nvPr>
        </p:nvSpPr>
        <p:spPr>
          <a:xfrm>
            <a:off x="723535" y="3298331"/>
            <a:ext cx="2250890"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3" name="Text Placeholder 8">
            <a:extLst>
              <a:ext uri="{FF2B5EF4-FFF2-40B4-BE49-F238E27FC236}">
                <a16:creationId xmlns:a16="http://schemas.microsoft.com/office/drawing/2014/main" id="{25BB3F17-CFD7-4B90-A3E4-F09C54C0BE8A}"/>
              </a:ext>
            </a:extLst>
          </p:cNvPr>
          <p:cNvSpPr>
            <a:spLocks noGrp="1"/>
          </p:cNvSpPr>
          <p:nvPr>
            <p:ph type="body" sz="quarter" idx="52" hasCustomPrompt="1"/>
          </p:nvPr>
        </p:nvSpPr>
        <p:spPr>
          <a:xfrm>
            <a:off x="723536" y="4888431"/>
            <a:ext cx="1682740" cy="1321217"/>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544" name="Text Placeholder 8">
            <a:extLst>
              <a:ext uri="{FF2B5EF4-FFF2-40B4-BE49-F238E27FC236}">
                <a16:creationId xmlns:a16="http://schemas.microsoft.com/office/drawing/2014/main" id="{230E821B-1B79-44FC-ADF9-172EE52B7958}"/>
              </a:ext>
            </a:extLst>
          </p:cNvPr>
          <p:cNvSpPr>
            <a:spLocks noGrp="1"/>
          </p:cNvSpPr>
          <p:nvPr>
            <p:ph type="body" sz="quarter" idx="15" hasCustomPrompt="1"/>
          </p:nvPr>
        </p:nvSpPr>
        <p:spPr>
          <a:xfrm>
            <a:off x="4992611" y="1779270"/>
            <a:ext cx="6668930" cy="1281042"/>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5" name="Text Placeholder 8">
            <a:extLst>
              <a:ext uri="{FF2B5EF4-FFF2-40B4-BE49-F238E27FC236}">
                <a16:creationId xmlns:a16="http://schemas.microsoft.com/office/drawing/2014/main" id="{9502DDC5-A65E-45BC-8A02-B9E00694FBAD}"/>
              </a:ext>
            </a:extLst>
          </p:cNvPr>
          <p:cNvSpPr>
            <a:spLocks noGrp="1"/>
          </p:cNvSpPr>
          <p:nvPr>
            <p:ph type="body" sz="quarter" idx="53" hasCustomPrompt="1"/>
          </p:nvPr>
        </p:nvSpPr>
        <p:spPr>
          <a:xfrm>
            <a:off x="5665075" y="3298331"/>
            <a:ext cx="5996465"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6" name="Text Placeholder 8">
            <a:extLst>
              <a:ext uri="{FF2B5EF4-FFF2-40B4-BE49-F238E27FC236}">
                <a16:creationId xmlns:a16="http://schemas.microsoft.com/office/drawing/2014/main" id="{FD33EC6B-7785-4C50-89E6-CAE8F5C6894B}"/>
              </a:ext>
            </a:extLst>
          </p:cNvPr>
          <p:cNvSpPr>
            <a:spLocks noGrp="1"/>
          </p:cNvSpPr>
          <p:nvPr>
            <p:ph type="body" sz="quarter" idx="54" hasCustomPrompt="1"/>
          </p:nvPr>
        </p:nvSpPr>
        <p:spPr>
          <a:xfrm>
            <a:off x="6271952" y="4887550"/>
            <a:ext cx="5389588"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Tree>
    <p:extLst>
      <p:ext uri="{BB962C8B-B14F-4D97-AF65-F5344CB8AC3E}">
        <p14:creationId xmlns:p14="http://schemas.microsoft.com/office/powerpoint/2010/main" val="7334055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31601D-9584-4DA8-B264-B0175D079648}"/>
              </a:ext>
            </a:extLst>
          </p:cNvPr>
          <p:cNvPicPr>
            <a:picLocks noChangeAspect="1"/>
          </p:cNvPicPr>
          <p:nvPr/>
        </p:nvPicPr>
        <p:blipFill>
          <a:blip r:embed="rId2"/>
          <a:stretch>
            <a:fillRect/>
          </a:stretch>
        </p:blipFill>
        <p:spPr>
          <a:xfrm>
            <a:off x="167126" y="2794173"/>
            <a:ext cx="11857748" cy="195089"/>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2" name="Text Placeholder 13">
            <a:extLst>
              <a:ext uri="{FF2B5EF4-FFF2-40B4-BE49-F238E27FC236}">
                <a16:creationId xmlns:a16="http://schemas.microsoft.com/office/drawing/2014/main" id="{E22F8D90-48F6-4832-BEC3-DADDC62D224B}"/>
              </a:ext>
            </a:extLst>
          </p:cNvPr>
          <p:cNvSpPr>
            <a:spLocks noGrp="1"/>
          </p:cNvSpPr>
          <p:nvPr>
            <p:ph type="body" sz="quarter" idx="21" hasCustomPrompt="1"/>
          </p:nvPr>
        </p:nvSpPr>
        <p:spPr>
          <a:xfrm>
            <a:off x="10366105"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3" name="Text Placeholder 13">
            <a:extLst>
              <a:ext uri="{FF2B5EF4-FFF2-40B4-BE49-F238E27FC236}">
                <a16:creationId xmlns:a16="http://schemas.microsoft.com/office/drawing/2014/main" id="{FAA83EEF-412D-4E7E-86DB-C24A5C96AC31}"/>
              </a:ext>
            </a:extLst>
          </p:cNvPr>
          <p:cNvSpPr>
            <a:spLocks noGrp="1"/>
          </p:cNvSpPr>
          <p:nvPr>
            <p:ph type="body" sz="quarter" idx="41" hasCustomPrompt="1"/>
          </p:nvPr>
        </p:nvSpPr>
        <p:spPr>
          <a:xfrm>
            <a:off x="897004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4" name="Text Placeholder 13">
            <a:extLst>
              <a:ext uri="{FF2B5EF4-FFF2-40B4-BE49-F238E27FC236}">
                <a16:creationId xmlns:a16="http://schemas.microsoft.com/office/drawing/2014/main" id="{8413EE7B-C6B0-4E1B-883D-56A1CF2A235A}"/>
              </a:ext>
            </a:extLst>
          </p:cNvPr>
          <p:cNvSpPr>
            <a:spLocks noGrp="1"/>
          </p:cNvSpPr>
          <p:nvPr>
            <p:ph type="body" sz="quarter" idx="42" hasCustomPrompt="1"/>
          </p:nvPr>
        </p:nvSpPr>
        <p:spPr>
          <a:xfrm>
            <a:off x="757397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6" name="Text Placeholder 13">
            <a:extLst>
              <a:ext uri="{FF2B5EF4-FFF2-40B4-BE49-F238E27FC236}">
                <a16:creationId xmlns:a16="http://schemas.microsoft.com/office/drawing/2014/main" id="{B6751CBF-5A06-4809-A552-877E4CEC591E}"/>
              </a:ext>
            </a:extLst>
          </p:cNvPr>
          <p:cNvSpPr>
            <a:spLocks noGrp="1"/>
          </p:cNvSpPr>
          <p:nvPr>
            <p:ph type="body" sz="quarter" idx="43" hasCustomPrompt="1"/>
          </p:nvPr>
        </p:nvSpPr>
        <p:spPr>
          <a:xfrm>
            <a:off x="6177914"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7" name="Text Placeholder 13">
            <a:extLst>
              <a:ext uri="{FF2B5EF4-FFF2-40B4-BE49-F238E27FC236}">
                <a16:creationId xmlns:a16="http://schemas.microsoft.com/office/drawing/2014/main" id="{5F30E5B0-8F1D-43E9-8A30-5A5C1E1F73B0}"/>
              </a:ext>
            </a:extLst>
          </p:cNvPr>
          <p:cNvSpPr>
            <a:spLocks noGrp="1"/>
          </p:cNvSpPr>
          <p:nvPr>
            <p:ph type="body" sz="quarter" idx="44" hasCustomPrompt="1"/>
          </p:nvPr>
        </p:nvSpPr>
        <p:spPr>
          <a:xfrm>
            <a:off x="4781850"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8" name="Text Placeholder 13">
            <a:extLst>
              <a:ext uri="{FF2B5EF4-FFF2-40B4-BE49-F238E27FC236}">
                <a16:creationId xmlns:a16="http://schemas.microsoft.com/office/drawing/2014/main" id="{1282932A-37A7-4780-BC53-7FFF14D5105C}"/>
              </a:ext>
            </a:extLst>
          </p:cNvPr>
          <p:cNvSpPr>
            <a:spLocks noGrp="1"/>
          </p:cNvSpPr>
          <p:nvPr>
            <p:ph type="body" sz="quarter" idx="45" hasCustomPrompt="1"/>
          </p:nvPr>
        </p:nvSpPr>
        <p:spPr>
          <a:xfrm>
            <a:off x="3385786"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9" name="Text Placeholder 13">
            <a:extLst>
              <a:ext uri="{FF2B5EF4-FFF2-40B4-BE49-F238E27FC236}">
                <a16:creationId xmlns:a16="http://schemas.microsoft.com/office/drawing/2014/main" id="{585EB451-7D9B-40FC-957B-47CF82BB2C79}"/>
              </a:ext>
            </a:extLst>
          </p:cNvPr>
          <p:cNvSpPr>
            <a:spLocks noGrp="1"/>
          </p:cNvSpPr>
          <p:nvPr>
            <p:ph type="body" sz="quarter" idx="46" hasCustomPrompt="1"/>
          </p:nvPr>
        </p:nvSpPr>
        <p:spPr>
          <a:xfrm>
            <a:off x="198972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0" name="Text Placeholder 13">
            <a:extLst>
              <a:ext uri="{FF2B5EF4-FFF2-40B4-BE49-F238E27FC236}">
                <a16:creationId xmlns:a16="http://schemas.microsoft.com/office/drawing/2014/main" id="{ADE8B7D0-F526-43C9-B4D8-3EBFCD9DACBE}"/>
              </a:ext>
            </a:extLst>
          </p:cNvPr>
          <p:cNvSpPr>
            <a:spLocks noGrp="1"/>
          </p:cNvSpPr>
          <p:nvPr>
            <p:ph type="body" sz="quarter" idx="47" hasCustomPrompt="1"/>
          </p:nvPr>
        </p:nvSpPr>
        <p:spPr>
          <a:xfrm>
            <a:off x="59365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 name="Oval 2">
            <a:extLst>
              <a:ext uri="{FF2B5EF4-FFF2-40B4-BE49-F238E27FC236}">
                <a16:creationId xmlns:a16="http://schemas.microsoft.com/office/drawing/2014/main" id="{8B010459-EDAE-4E8F-B657-240C4D1D1EDD}"/>
              </a:ext>
            </a:extLst>
          </p:cNvPr>
          <p:cNvSpPr/>
          <p:nvPr/>
        </p:nvSpPr>
        <p:spPr>
          <a:xfrm>
            <a:off x="111163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49760B2-8C7E-4C67-87BA-92E394ACD4D2}"/>
              </a:ext>
            </a:extLst>
          </p:cNvPr>
          <p:cNvSpPr/>
          <p:nvPr/>
        </p:nvSpPr>
        <p:spPr>
          <a:xfrm>
            <a:off x="250673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6B1EA80-FCFB-46EA-8A16-27B9DA4CB4E0}"/>
              </a:ext>
            </a:extLst>
          </p:cNvPr>
          <p:cNvSpPr/>
          <p:nvPr/>
        </p:nvSpPr>
        <p:spPr>
          <a:xfrm>
            <a:off x="390183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0B69757-60E1-4366-9ACA-0B0FB2F88669}"/>
              </a:ext>
            </a:extLst>
          </p:cNvPr>
          <p:cNvSpPr/>
          <p:nvPr/>
        </p:nvSpPr>
        <p:spPr>
          <a:xfrm>
            <a:off x="5296926"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0EFC90D-1D2C-4B6C-A2CA-3B0534D8A5A6}"/>
              </a:ext>
            </a:extLst>
          </p:cNvPr>
          <p:cNvSpPr/>
          <p:nvPr/>
        </p:nvSpPr>
        <p:spPr>
          <a:xfrm>
            <a:off x="6692022"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FD490B0-F172-467F-9061-6F2E8539D986}"/>
              </a:ext>
            </a:extLst>
          </p:cNvPr>
          <p:cNvSpPr/>
          <p:nvPr/>
        </p:nvSpPr>
        <p:spPr>
          <a:xfrm>
            <a:off x="808711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05B2035-3A00-4774-AE0E-A7DD7606A90C}"/>
              </a:ext>
            </a:extLst>
          </p:cNvPr>
          <p:cNvSpPr/>
          <p:nvPr/>
        </p:nvSpPr>
        <p:spPr>
          <a:xfrm>
            <a:off x="948221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6A438AC-1F26-45CA-A494-A8AC75284149}"/>
              </a:ext>
            </a:extLst>
          </p:cNvPr>
          <p:cNvSpPr/>
          <p:nvPr/>
        </p:nvSpPr>
        <p:spPr>
          <a:xfrm>
            <a:off x="1087731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070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cons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6B4753B-F734-405D-9436-18D51B005285}"/>
              </a:ext>
            </a:extLst>
          </p:cNvPr>
          <p:cNvGrpSpPr/>
          <p:nvPr/>
        </p:nvGrpSpPr>
        <p:grpSpPr>
          <a:xfrm>
            <a:off x="8636369" y="1143773"/>
            <a:ext cx="3238913" cy="5150855"/>
            <a:chOff x="1140417" y="1143773"/>
            <a:chExt cx="3238913" cy="5150855"/>
          </a:xfrm>
        </p:grpSpPr>
        <p:grpSp>
          <p:nvGrpSpPr>
            <p:cNvPr id="38" name="Group 37">
              <a:extLst>
                <a:ext uri="{FF2B5EF4-FFF2-40B4-BE49-F238E27FC236}">
                  <a16:creationId xmlns:a16="http://schemas.microsoft.com/office/drawing/2014/main" id="{CAA0E975-B790-45BB-A68A-F265D27D47DC}"/>
                </a:ext>
              </a:extLst>
            </p:cNvPr>
            <p:cNvGrpSpPr/>
            <p:nvPr userDrawn="1"/>
          </p:nvGrpSpPr>
          <p:grpSpPr>
            <a:xfrm>
              <a:off x="1140417" y="3759940"/>
              <a:ext cx="3238913" cy="2534688"/>
              <a:chOff x="1140417" y="1143773"/>
              <a:chExt cx="3238913" cy="2534688"/>
            </a:xfrm>
          </p:grpSpPr>
          <p:sp>
            <p:nvSpPr>
              <p:cNvPr id="42" name="Rectangle 41">
                <a:extLst>
                  <a:ext uri="{FF2B5EF4-FFF2-40B4-BE49-F238E27FC236}">
                    <a16:creationId xmlns:a16="http://schemas.microsoft.com/office/drawing/2014/main" id="{234FF3C0-D47F-4F46-AD4E-C31B126BC01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51A0E2FD-539F-42C9-AE32-F98AFAFEBED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8BE5F7F-8B62-4EFE-8DCE-24E17C961258}"/>
                </a:ext>
              </a:extLst>
            </p:cNvPr>
            <p:cNvGrpSpPr/>
            <p:nvPr userDrawn="1"/>
          </p:nvGrpSpPr>
          <p:grpSpPr>
            <a:xfrm>
              <a:off x="1140417" y="1143773"/>
              <a:ext cx="3238913" cy="2534688"/>
              <a:chOff x="1140417" y="1143773"/>
              <a:chExt cx="3238913" cy="2534688"/>
            </a:xfrm>
          </p:grpSpPr>
          <p:sp>
            <p:nvSpPr>
              <p:cNvPr id="40" name="Rectangle 39">
                <a:extLst>
                  <a:ext uri="{FF2B5EF4-FFF2-40B4-BE49-F238E27FC236}">
                    <a16:creationId xmlns:a16="http://schemas.microsoft.com/office/drawing/2014/main" id="{492F7956-259D-42FA-B3DF-F14CD74A3329}"/>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480F9FDE-1645-43AE-A2DA-B61FB54CC15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43">
            <a:extLst>
              <a:ext uri="{FF2B5EF4-FFF2-40B4-BE49-F238E27FC236}">
                <a16:creationId xmlns:a16="http://schemas.microsoft.com/office/drawing/2014/main" id="{FFAE0107-F4A7-4A61-88E4-C271A4AD4C44}"/>
              </a:ext>
            </a:extLst>
          </p:cNvPr>
          <p:cNvGrpSpPr/>
          <p:nvPr/>
        </p:nvGrpSpPr>
        <p:grpSpPr>
          <a:xfrm>
            <a:off x="5278807" y="1143773"/>
            <a:ext cx="3238913" cy="5150855"/>
            <a:chOff x="1140417" y="1143773"/>
            <a:chExt cx="3238913" cy="5150855"/>
          </a:xfrm>
        </p:grpSpPr>
        <p:grpSp>
          <p:nvGrpSpPr>
            <p:cNvPr id="45" name="Group 44">
              <a:extLst>
                <a:ext uri="{FF2B5EF4-FFF2-40B4-BE49-F238E27FC236}">
                  <a16:creationId xmlns:a16="http://schemas.microsoft.com/office/drawing/2014/main" id="{3C34AC4B-4A74-4401-9609-4B2BA0F3E29F}"/>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E67A7F71-5697-4300-A358-73625BB7E0F6}"/>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04A8772C-B3B9-45D1-B09F-9F98887AF446}"/>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E6B3BAA-F925-469A-941B-CE38CE60E88F}"/>
                </a:ext>
              </a:extLst>
            </p:cNvPr>
            <p:cNvGrpSpPr/>
            <p:nvPr userDrawn="1"/>
          </p:nvGrpSpPr>
          <p:grpSpPr>
            <a:xfrm>
              <a:off x="1140417" y="1143773"/>
              <a:ext cx="3238913" cy="2534688"/>
              <a:chOff x="1140417" y="1143773"/>
              <a:chExt cx="3238913" cy="2534688"/>
            </a:xfrm>
          </p:grpSpPr>
          <p:sp>
            <p:nvSpPr>
              <p:cNvPr id="47" name="Rectangle 46">
                <a:extLst>
                  <a:ext uri="{FF2B5EF4-FFF2-40B4-BE49-F238E27FC236}">
                    <a16:creationId xmlns:a16="http://schemas.microsoft.com/office/drawing/2014/main" id="{E2EDC9BB-13C1-4DB5-B35A-E95203F32A4F}"/>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7BE13BBC-8DDD-4E45-9766-E17A3E49883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76980"/>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B7BAA53A-3018-47C8-A443-26EAD3821A8A}"/>
              </a:ext>
            </a:extLst>
          </p:cNvPr>
          <p:cNvSpPr>
            <a:spLocks noGrp="1"/>
          </p:cNvSpPr>
          <p:nvPr>
            <p:ph type="body" sz="quarter" idx="23"/>
          </p:nvPr>
        </p:nvSpPr>
        <p:spPr>
          <a:xfrm>
            <a:off x="835389" y="1524764"/>
            <a:ext cx="4447176"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19">
            <a:extLst>
              <a:ext uri="{FF2B5EF4-FFF2-40B4-BE49-F238E27FC236}">
                <a16:creationId xmlns:a16="http://schemas.microsoft.com/office/drawing/2014/main" id="{DEE60AF0-421C-4DD4-B32D-4C0BAC2EEDE0}"/>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1" name="Picture 30">
            <a:extLst>
              <a:ext uri="{FF2B5EF4-FFF2-40B4-BE49-F238E27FC236}">
                <a16:creationId xmlns:a16="http://schemas.microsoft.com/office/drawing/2014/main" id="{80C72869-0A8E-4C8C-8763-3E0676EE21B3}"/>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51" name="Slide Number Placeholder 2">
            <a:extLst>
              <a:ext uri="{FF2B5EF4-FFF2-40B4-BE49-F238E27FC236}">
                <a16:creationId xmlns:a16="http://schemas.microsoft.com/office/drawing/2014/main" id="{AD18678F-E4EF-472E-B6FE-014E8B17F021}"/>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230599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cons - WHITE BG">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7E2516B-570C-423A-A16E-524C137CEB93}"/>
              </a:ext>
            </a:extLst>
          </p:cNvPr>
          <p:cNvGrpSpPr/>
          <p:nvPr/>
        </p:nvGrpSpPr>
        <p:grpSpPr>
          <a:xfrm>
            <a:off x="8636369" y="1143773"/>
            <a:ext cx="3238913" cy="5150855"/>
            <a:chOff x="1140417" y="1143773"/>
            <a:chExt cx="3238913" cy="5150855"/>
          </a:xfrm>
        </p:grpSpPr>
        <p:grpSp>
          <p:nvGrpSpPr>
            <p:cNvPr id="36" name="Group 35">
              <a:extLst>
                <a:ext uri="{FF2B5EF4-FFF2-40B4-BE49-F238E27FC236}">
                  <a16:creationId xmlns:a16="http://schemas.microsoft.com/office/drawing/2014/main" id="{2DF38E64-DEB8-4783-94A9-546177250AA3}"/>
                </a:ext>
              </a:extLst>
            </p:cNvPr>
            <p:cNvGrpSpPr/>
            <p:nvPr userDrawn="1"/>
          </p:nvGrpSpPr>
          <p:grpSpPr>
            <a:xfrm>
              <a:off x="1140417" y="3759940"/>
              <a:ext cx="3238913" cy="2534688"/>
              <a:chOff x="1140417" y="1143773"/>
              <a:chExt cx="3238913" cy="2534688"/>
            </a:xfrm>
          </p:grpSpPr>
          <p:sp>
            <p:nvSpPr>
              <p:cNvPr id="40" name="Rectangle 39">
                <a:extLst>
                  <a:ext uri="{FF2B5EF4-FFF2-40B4-BE49-F238E27FC236}">
                    <a16:creationId xmlns:a16="http://schemas.microsoft.com/office/drawing/2014/main" id="{AAB9E843-DF13-4E06-9B4B-AA38F5AE009C}"/>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AE2EDA83-1D79-4F87-9722-ACF9A6D58C9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2F496DF2-EE48-4173-9C1D-F75C3ED14076}"/>
                </a:ext>
              </a:extLst>
            </p:cNvPr>
            <p:cNvGrpSpPr/>
            <p:nvPr userDrawn="1"/>
          </p:nvGrpSpPr>
          <p:grpSpPr>
            <a:xfrm>
              <a:off x="1140417" y="1143773"/>
              <a:ext cx="3238913" cy="2534688"/>
              <a:chOff x="1140417" y="1143773"/>
              <a:chExt cx="3238913" cy="2534688"/>
            </a:xfrm>
          </p:grpSpPr>
          <p:sp>
            <p:nvSpPr>
              <p:cNvPr id="38" name="Rectangle 37">
                <a:extLst>
                  <a:ext uri="{FF2B5EF4-FFF2-40B4-BE49-F238E27FC236}">
                    <a16:creationId xmlns:a16="http://schemas.microsoft.com/office/drawing/2014/main" id="{B3F794BA-92DB-4085-8AD7-A1E67E26DA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B40D9CE-0922-4AB0-A260-639364F2D9AC}"/>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D39E2247-CE76-4267-9E2A-0D455521CA12}"/>
              </a:ext>
            </a:extLst>
          </p:cNvPr>
          <p:cNvGrpSpPr/>
          <p:nvPr/>
        </p:nvGrpSpPr>
        <p:grpSpPr>
          <a:xfrm>
            <a:off x="5278807" y="1143773"/>
            <a:ext cx="3238913" cy="5150855"/>
            <a:chOff x="1140417" y="1143773"/>
            <a:chExt cx="3238913" cy="5150855"/>
          </a:xfrm>
        </p:grpSpPr>
        <p:grpSp>
          <p:nvGrpSpPr>
            <p:cNvPr id="43" name="Group 42">
              <a:extLst>
                <a:ext uri="{FF2B5EF4-FFF2-40B4-BE49-F238E27FC236}">
                  <a16:creationId xmlns:a16="http://schemas.microsoft.com/office/drawing/2014/main" id="{03DCB00D-CBAF-4D42-B4B3-BC46DAC55D1E}"/>
                </a:ext>
              </a:extLst>
            </p:cNvPr>
            <p:cNvGrpSpPr/>
            <p:nvPr userDrawn="1"/>
          </p:nvGrpSpPr>
          <p:grpSpPr>
            <a:xfrm>
              <a:off x="1140417" y="3759940"/>
              <a:ext cx="3238913" cy="2534688"/>
              <a:chOff x="1140417" y="1143773"/>
              <a:chExt cx="3238913" cy="2534688"/>
            </a:xfrm>
          </p:grpSpPr>
          <p:sp>
            <p:nvSpPr>
              <p:cNvPr id="47" name="Rectangle 46">
                <a:extLst>
                  <a:ext uri="{FF2B5EF4-FFF2-40B4-BE49-F238E27FC236}">
                    <a16:creationId xmlns:a16="http://schemas.microsoft.com/office/drawing/2014/main" id="{89D5FC3D-2881-4379-A32D-50C8662AF04B}"/>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2F9FEA84-01FA-4FE9-BF53-C66EB6C35199}"/>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556F50F-D22B-4238-BAAB-23FE84F1C27E}"/>
                </a:ext>
              </a:extLst>
            </p:cNvPr>
            <p:cNvGrpSpPr/>
            <p:nvPr userDrawn="1"/>
          </p:nvGrpSpPr>
          <p:grpSpPr>
            <a:xfrm>
              <a:off x="1140417" y="1143773"/>
              <a:ext cx="3238913" cy="2534688"/>
              <a:chOff x="1140417" y="1143773"/>
              <a:chExt cx="3238913" cy="2534688"/>
            </a:xfrm>
          </p:grpSpPr>
          <p:sp>
            <p:nvSpPr>
              <p:cNvPr id="45" name="Rectangle 44">
                <a:extLst>
                  <a:ext uri="{FF2B5EF4-FFF2-40B4-BE49-F238E27FC236}">
                    <a16:creationId xmlns:a16="http://schemas.microsoft.com/office/drawing/2014/main" id="{801E6D89-4EDB-40E9-B87B-33A492681F6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8D25CB91-60A8-4B5A-AEC7-D6480B0E247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48980"/>
          </a:xfrm>
        </p:spPr>
        <p:txBody>
          <a:bodyPr>
            <a:noAutofit/>
          </a:bodyPr>
          <a:lstStyle>
            <a:lvl1pPr>
              <a:defRPr>
                <a:solidFill>
                  <a:schemeClr val="accent1"/>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FAB71782-1616-4C0E-9E81-B9A0A46045B4}"/>
              </a:ext>
            </a:extLst>
          </p:cNvPr>
          <p:cNvSpPr>
            <a:spLocks noGrp="1"/>
          </p:cNvSpPr>
          <p:nvPr>
            <p:ph type="body" sz="quarter" idx="23"/>
          </p:nvPr>
        </p:nvSpPr>
        <p:spPr>
          <a:xfrm>
            <a:off x="835389" y="1524764"/>
            <a:ext cx="4447176"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19">
            <a:extLst>
              <a:ext uri="{FF2B5EF4-FFF2-40B4-BE49-F238E27FC236}">
                <a16:creationId xmlns:a16="http://schemas.microsoft.com/office/drawing/2014/main" id="{F3F2FA55-2277-4FF0-8685-2DDAE0EA601D}"/>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49" name="Slide Number Placeholder 2">
            <a:extLst>
              <a:ext uri="{FF2B5EF4-FFF2-40B4-BE49-F238E27FC236}">
                <a16:creationId xmlns:a16="http://schemas.microsoft.com/office/drawing/2014/main" id="{A2695423-30B6-403F-A776-A92A111B9DED}"/>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4546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cons - 6">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6220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cons - 6 with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lvl1pPr>
              <a:defRPr>
                <a:solidFill>
                  <a:schemeClr val="bg2"/>
                </a:solidFill>
              </a:defRPr>
            </a:lvl1pPr>
          </a:lstStyle>
          <a:p>
            <a:fld id="{71D586D2-677B-458F-B417-DB589973A882}" type="slidenum">
              <a:rPr lang="en-US" smtClean="0"/>
              <a:pPr/>
              <a:t>‹#›</a:t>
            </a:fld>
            <a:endParaRPr lang="en-US" dirty="0"/>
          </a:p>
        </p:txBody>
      </p:sp>
      <p:pic>
        <p:nvPicPr>
          <p:cNvPr id="39" name="Picture 38">
            <a:extLst>
              <a:ext uri="{FF2B5EF4-FFF2-40B4-BE49-F238E27FC236}">
                <a16:creationId xmlns:a16="http://schemas.microsoft.com/office/drawing/2014/main" id="{2CF82CCE-A6BE-44B9-839B-48CF775EAE9E}"/>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12220309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4"/>
            <a:ext cx="3294247" cy="4160837"/>
          </a:xfrm>
          <a:prstGeom prst="rect">
            <a:avLst/>
          </a:prstGeom>
        </p:spPr>
        <p:txBody>
          <a:bodyPr>
            <a:noAutofit/>
          </a:bodyPr>
          <a:lstStyle>
            <a:lvl1pPr marL="91440">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40" name="Text Placeholder 8">
            <a:extLst>
              <a:ext uri="{FF2B5EF4-FFF2-40B4-BE49-F238E27FC236}">
                <a16:creationId xmlns:a16="http://schemas.microsoft.com/office/drawing/2014/main" id="{AD8A160D-FA13-41BD-B704-44948B74FDF3}"/>
              </a:ext>
            </a:extLst>
          </p:cNvPr>
          <p:cNvSpPr>
            <a:spLocks noGrp="1"/>
          </p:cNvSpPr>
          <p:nvPr>
            <p:ph type="body" sz="quarter" idx="39" hasCustomPrompt="1"/>
          </p:nvPr>
        </p:nvSpPr>
        <p:spPr>
          <a:xfrm>
            <a:off x="838199" y="1828800"/>
            <a:ext cx="3294250" cy="529517"/>
          </a:xfrm>
          <a:prstGeom prst="rect">
            <a:avLst/>
          </a:prstGeom>
        </p:spPr>
        <p:txBody>
          <a:bodyPr anchor="b">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1" name="Text Placeholder 19">
            <a:extLst>
              <a:ext uri="{FF2B5EF4-FFF2-40B4-BE49-F238E27FC236}">
                <a16:creationId xmlns:a16="http://schemas.microsoft.com/office/drawing/2014/main" id="{B8DF6E7B-58D0-4517-9F42-E459C2996EA7}"/>
              </a:ext>
            </a:extLst>
          </p:cNvPr>
          <p:cNvSpPr>
            <a:spLocks noGrp="1"/>
          </p:cNvSpPr>
          <p:nvPr>
            <p:ph type="body" sz="quarter" idx="15" hasCustomPrompt="1"/>
          </p:nvPr>
        </p:nvSpPr>
        <p:spPr>
          <a:xfrm>
            <a:off x="835389" y="171976"/>
            <a:ext cx="3294247"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9" name="Straight Connector 18">
            <a:extLst>
              <a:ext uri="{FF2B5EF4-FFF2-40B4-BE49-F238E27FC236}">
                <a16:creationId xmlns:a16="http://schemas.microsoft.com/office/drawing/2014/main" id="{9B222192-CC29-4246-A0B4-82804A0891F1}"/>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124D769-1A71-45C0-976A-5ABB644EA3C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4" name="Slide Number Placeholder 2">
            <a:extLst>
              <a:ext uri="{FF2B5EF4-FFF2-40B4-BE49-F238E27FC236}">
                <a16:creationId xmlns:a16="http://schemas.microsoft.com/office/drawing/2014/main" id="{4D2E5299-80D5-4A16-A6A9-6E892C9AA9F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242241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 QUOT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5"/>
            <a:ext cx="3294247" cy="1979224"/>
          </a:xfrm>
          <a:prstGeom prst="rect">
            <a:avLst/>
          </a:prstGeom>
        </p:spPr>
        <p:txBody>
          <a:bodyPr>
            <a:noAutofit/>
          </a:bodyPr>
          <a:lstStyle>
            <a:lvl1pPr marL="0" indent="0">
              <a:buNone/>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pic>
        <p:nvPicPr>
          <p:cNvPr id="17" name="Picture 16">
            <a:extLst>
              <a:ext uri="{FF2B5EF4-FFF2-40B4-BE49-F238E27FC236}">
                <a16:creationId xmlns:a16="http://schemas.microsoft.com/office/drawing/2014/main" id="{B09F96E7-7509-4B71-AAE7-8135DEBD0D6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538614" flipH="1" flipV="1">
            <a:off x="448621" y="5024142"/>
            <a:ext cx="323700" cy="1069810"/>
          </a:xfrm>
          <a:prstGeom prst="rect">
            <a:avLst/>
          </a:prstGeom>
        </p:spPr>
      </p:pic>
      <p:sp>
        <p:nvSpPr>
          <p:cNvPr id="19" name="Text Placeholder 19">
            <a:extLst>
              <a:ext uri="{FF2B5EF4-FFF2-40B4-BE49-F238E27FC236}">
                <a16:creationId xmlns:a16="http://schemas.microsoft.com/office/drawing/2014/main" id="{E1D83A41-3656-4A50-8DA3-D1EF413D5989}"/>
              </a:ext>
            </a:extLst>
          </p:cNvPr>
          <p:cNvSpPr>
            <a:spLocks noGrp="1"/>
          </p:cNvSpPr>
          <p:nvPr>
            <p:ph type="body" sz="quarter" idx="15" hasCustomPrompt="1"/>
          </p:nvPr>
        </p:nvSpPr>
        <p:spPr>
          <a:xfrm>
            <a:off x="838198" y="6070199"/>
            <a:ext cx="3294247" cy="659902"/>
          </a:xfrm>
          <a:prstGeom prst="rect">
            <a:avLst/>
          </a:prstGeom>
        </p:spPr>
        <p:txBody>
          <a:bodyPr>
            <a:noAutofit/>
          </a:bodyPr>
          <a:lstStyle>
            <a:lvl1pPr marL="0" indent="0">
              <a:buNone/>
              <a:defRPr sz="1320" b="0"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 Name, Title at Company</a:t>
            </a:r>
          </a:p>
        </p:txBody>
      </p:sp>
      <p:sp>
        <p:nvSpPr>
          <p:cNvPr id="25" name="Text Placeholder 21">
            <a:extLst>
              <a:ext uri="{FF2B5EF4-FFF2-40B4-BE49-F238E27FC236}">
                <a16:creationId xmlns:a16="http://schemas.microsoft.com/office/drawing/2014/main" id="{DFA58967-F75D-42C5-B7FC-7FD66C48DBE8}"/>
              </a:ext>
            </a:extLst>
          </p:cNvPr>
          <p:cNvSpPr>
            <a:spLocks noGrp="1"/>
          </p:cNvSpPr>
          <p:nvPr>
            <p:ph type="body" sz="quarter" idx="42" hasCustomPrompt="1"/>
          </p:nvPr>
        </p:nvSpPr>
        <p:spPr>
          <a:xfrm>
            <a:off x="838198" y="1857644"/>
            <a:ext cx="3294247" cy="52423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8" name="Text Placeholder 11">
            <a:extLst>
              <a:ext uri="{FF2B5EF4-FFF2-40B4-BE49-F238E27FC236}">
                <a16:creationId xmlns:a16="http://schemas.microsoft.com/office/drawing/2014/main" id="{9266E3B6-54DB-4BB4-BC90-219F0EEEE390}"/>
              </a:ext>
            </a:extLst>
          </p:cNvPr>
          <p:cNvSpPr>
            <a:spLocks noGrp="1"/>
          </p:cNvSpPr>
          <p:nvPr>
            <p:ph type="body" sz="quarter" idx="43" hasCustomPrompt="1"/>
          </p:nvPr>
        </p:nvSpPr>
        <p:spPr>
          <a:xfrm>
            <a:off x="839966" y="4636533"/>
            <a:ext cx="3318192" cy="1305767"/>
          </a:xfrm>
          <a:prstGeom prst="rect">
            <a:avLst/>
          </a:prstGeom>
        </p:spPr>
        <p:txBody>
          <a:bodyPr anchor="b">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a:t>
            </a:r>
          </a:p>
        </p:txBody>
      </p:sp>
      <p:sp>
        <p:nvSpPr>
          <p:cNvPr id="21" name="Text Placeholder 19">
            <a:extLst>
              <a:ext uri="{FF2B5EF4-FFF2-40B4-BE49-F238E27FC236}">
                <a16:creationId xmlns:a16="http://schemas.microsoft.com/office/drawing/2014/main" id="{FA1F8F23-DE42-4657-8CA1-E2D7F9C91898}"/>
              </a:ext>
            </a:extLst>
          </p:cNvPr>
          <p:cNvSpPr>
            <a:spLocks noGrp="1"/>
          </p:cNvSpPr>
          <p:nvPr>
            <p:ph type="body" sz="quarter" idx="44" hasCustomPrompt="1"/>
          </p:nvPr>
        </p:nvSpPr>
        <p:spPr>
          <a:xfrm>
            <a:off x="835389" y="171976"/>
            <a:ext cx="331819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24" name="Straight Connector 23">
            <a:extLst>
              <a:ext uri="{FF2B5EF4-FFF2-40B4-BE49-F238E27FC236}">
                <a16:creationId xmlns:a16="http://schemas.microsoft.com/office/drawing/2014/main" id="{04972511-FCFF-411E-B360-ECCB24FB2F3A}"/>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782F182-221C-486F-A17F-CC429C3AF37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7" name="Slide Number Placeholder 2">
            <a:extLst>
              <a:ext uri="{FF2B5EF4-FFF2-40B4-BE49-F238E27FC236}">
                <a16:creationId xmlns:a16="http://schemas.microsoft.com/office/drawing/2014/main" id="{4DFABEBE-8E1F-4ED5-AE55-BB0576F33FE3}"/>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2098322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4A96F-DEC4-4646-9A78-C9E40E197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711719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6" name="Picture 15">
            <a:extLst>
              <a:ext uri="{FF2B5EF4-FFF2-40B4-BE49-F238E27FC236}">
                <a16:creationId xmlns:a16="http://schemas.microsoft.com/office/drawing/2014/main" id="{CDBC0360-3DEE-418F-B73E-BA2F1A93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553" y="0"/>
            <a:ext cx="4132447" cy="6858000"/>
          </a:xfrm>
          <a:prstGeom prst="rect">
            <a:avLst/>
          </a:prstGeom>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347051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 PICTURE A">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2CC4-28AE-4695-AEB9-4AB79393B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463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1301"/>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091927DF-3A93-43C6-A94B-90F6622516B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23C9A20-74CD-47F0-B1D4-3E301F4EC1A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descr="001">
            <a:extLst>
              <a:ext uri="{FF2B5EF4-FFF2-40B4-BE49-F238E27FC236}">
                <a16:creationId xmlns:a16="http://schemas.microsoft.com/office/drawing/2014/main" id="{07A49C65-E387-456F-9F3E-B862B2B18460}"/>
              </a:ext>
            </a:extLst>
          </p:cNvPr>
          <p:cNvPicPr>
            <a:picLocks noChangeAspect="1"/>
          </p:cNvPicPr>
          <p:nvPr/>
        </p:nvPicPr>
        <p:blipFill>
          <a:blip r:embed="rId4"/>
          <a:stretch>
            <a:fillRect/>
          </a:stretch>
        </p:blipFill>
        <p:spPr>
          <a:xfrm>
            <a:off x="199155" y="2415136"/>
            <a:ext cx="604704" cy="279044"/>
          </a:xfrm>
          <a:prstGeom prst="rect">
            <a:avLst/>
          </a:prstGeom>
          <a:noFill/>
          <a:ln w="9525">
            <a:noFill/>
          </a:ln>
        </p:spPr>
      </p:pic>
    </p:spTree>
    <p:extLst>
      <p:ext uri="{BB962C8B-B14F-4D97-AF65-F5344CB8AC3E}">
        <p14:creationId xmlns:p14="http://schemas.microsoft.com/office/powerpoint/2010/main" val="42298476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2 -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B1078B-27FE-4AD2-A1AD-DF4DEFF56D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0B7AFEC4-AE7C-424D-AB58-6E91707892E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804663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EB6055D-A74D-44E2-9D48-ED62F8DE1C1A}"/>
              </a:ext>
            </a:extLst>
          </p:cNvPr>
          <p:cNvPicPr>
            <a:picLocks noChangeAspect="1"/>
          </p:cNvPicPr>
          <p:nvPr/>
        </p:nvPicPr>
        <p:blipFill rotWithShape="1">
          <a:blip r:embed="rId2"/>
          <a:srcRect l="32165"/>
          <a:stretch/>
        </p:blipFill>
        <p:spPr>
          <a:xfrm>
            <a:off x="8056743" y="0"/>
            <a:ext cx="413525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9288065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 LEF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84215-21C3-4DBF-86F2-A15940820191}"/>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105113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icture with Ca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8068E3-61C9-4BD5-956C-33D1E0824041}"/>
              </a:ext>
            </a:extLst>
          </p:cNvPr>
          <p:cNvPicPr>
            <a:picLocks noChangeAspect="1"/>
          </p:cNvPicPr>
          <p:nvPr/>
        </p:nvPicPr>
        <p:blipFill rotWithShape="1">
          <a:blip r:embed="rId2"/>
          <a:srcRect l="14610" r="17510"/>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467862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icture with Caption - LEFT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B9E2A6-C314-43AA-BED7-AF710E8E149E}"/>
              </a:ext>
            </a:extLst>
          </p:cNvPr>
          <p:cNvPicPr>
            <a:picLocks noChangeAspect="1"/>
          </p:cNvPicPr>
          <p:nvPr/>
        </p:nvPicPr>
        <p:blipFill rotWithShape="1">
          <a:blip r:embed="rId2"/>
          <a:srcRect l="19869" r="12342"/>
          <a:stretch/>
        </p:blipFill>
        <p:spPr>
          <a:xfrm flipH="1">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154431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icture with Caption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7F7006-AB91-4425-90DB-7D78CD968244}"/>
              </a:ext>
            </a:extLst>
          </p:cNvPr>
          <p:cNvPicPr>
            <a:picLocks noChangeAspect="1"/>
          </p:cNvPicPr>
          <p:nvPr/>
        </p:nvPicPr>
        <p:blipFill rotWithShape="1">
          <a:blip r:embed="rId2"/>
          <a:srcRect l="25061" r="7059"/>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825649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icture with Caption - LEFT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19705-13CE-4C6B-801D-A665862A0F2C}"/>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80498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ED321F-F8A0-4312-A88F-B4BA94861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2" name="Title 1">
            <a:extLst>
              <a:ext uri="{FF2B5EF4-FFF2-40B4-BE49-F238E27FC236}">
                <a16:creationId xmlns:a16="http://schemas.microsoft.com/office/drawing/2014/main" id="{E822EED8-EEBF-454E-9B9A-C3E8EB8EE3D1}"/>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sp>
        <p:nvSpPr>
          <p:cNvPr id="8" name="Slide Number Placeholder 7">
            <a:extLst>
              <a:ext uri="{FF2B5EF4-FFF2-40B4-BE49-F238E27FC236}">
                <a16:creationId xmlns:a16="http://schemas.microsoft.com/office/drawing/2014/main" id="{16DB2346-354E-4E45-8047-16D39D8B1458}"/>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9" name="Picture 8" descr="001">
            <a:extLst>
              <a:ext uri="{FF2B5EF4-FFF2-40B4-BE49-F238E27FC236}">
                <a16:creationId xmlns:a16="http://schemas.microsoft.com/office/drawing/2014/main" id="{EF482E8C-E9FA-4B77-B149-9FFB24BE1355}"/>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21">
            <a:extLst>
              <a:ext uri="{FF2B5EF4-FFF2-40B4-BE49-F238E27FC236}">
                <a16:creationId xmlns:a16="http://schemas.microsoft.com/office/drawing/2014/main" id="{E20BD737-00E6-4B39-82CB-9407B507E1E7}"/>
              </a:ext>
            </a:extLst>
          </p:cNvPr>
          <p:cNvSpPr>
            <a:spLocks noGrp="1"/>
          </p:cNvSpPr>
          <p:nvPr>
            <p:ph type="body" sz="quarter" idx="13"/>
          </p:nvPr>
        </p:nvSpPr>
        <p:spPr>
          <a:xfrm>
            <a:off x="838199" y="1997657"/>
            <a:ext cx="5181602"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4" name="Text Placeholder 21">
            <a:extLst>
              <a:ext uri="{FF2B5EF4-FFF2-40B4-BE49-F238E27FC236}">
                <a16:creationId xmlns:a16="http://schemas.microsoft.com/office/drawing/2014/main" id="{5DA454EB-6174-44E4-8F2B-5CA0F9F67588}"/>
              </a:ext>
            </a:extLst>
          </p:cNvPr>
          <p:cNvSpPr>
            <a:spLocks noGrp="1"/>
          </p:cNvSpPr>
          <p:nvPr>
            <p:ph type="body" sz="quarter" idx="14"/>
          </p:nvPr>
        </p:nvSpPr>
        <p:spPr>
          <a:xfrm>
            <a:off x="6172199" y="1997657"/>
            <a:ext cx="5510606"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0" name="Text Placeholder 19">
            <a:extLst>
              <a:ext uri="{FF2B5EF4-FFF2-40B4-BE49-F238E27FC236}">
                <a16:creationId xmlns:a16="http://schemas.microsoft.com/office/drawing/2014/main" id="{46AA62CD-C786-412D-8E10-5413DDF8269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3459162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854AF0-555C-44ED-8072-87952BAA3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3" name="Text Placeholder 2">
            <a:extLst>
              <a:ext uri="{FF2B5EF4-FFF2-40B4-BE49-F238E27FC236}">
                <a16:creationId xmlns:a16="http://schemas.microsoft.com/office/drawing/2014/main" id="{7187152A-4B25-49CF-BBE4-9A4E24A78F8C}"/>
              </a:ext>
            </a:extLst>
          </p:cNvPr>
          <p:cNvSpPr>
            <a:spLocks noGrp="1"/>
          </p:cNvSpPr>
          <p:nvPr>
            <p:ph type="body" idx="1"/>
          </p:nvPr>
        </p:nvSpPr>
        <p:spPr>
          <a:xfrm>
            <a:off x="839788" y="1681163"/>
            <a:ext cx="5157787"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D41088D-5687-4A23-9FD4-792ECDF5B444}"/>
              </a:ext>
            </a:extLst>
          </p:cNvPr>
          <p:cNvSpPr>
            <a:spLocks noGrp="1"/>
          </p:cNvSpPr>
          <p:nvPr>
            <p:ph type="body" sz="quarter" idx="3"/>
          </p:nvPr>
        </p:nvSpPr>
        <p:spPr>
          <a:xfrm>
            <a:off x="6172200" y="1681163"/>
            <a:ext cx="5492152"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0" name="Picture 9" descr="001">
            <a:extLst>
              <a:ext uri="{FF2B5EF4-FFF2-40B4-BE49-F238E27FC236}">
                <a16:creationId xmlns:a16="http://schemas.microsoft.com/office/drawing/2014/main" id="{CA7A937F-0D6B-4E0F-9077-9BA0BD231ABA}"/>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1" name="Slide Number Placeholder 10">
            <a:extLst>
              <a:ext uri="{FF2B5EF4-FFF2-40B4-BE49-F238E27FC236}">
                <a16:creationId xmlns:a16="http://schemas.microsoft.com/office/drawing/2014/main" id="{B059958B-9722-4638-9D15-A9A765D16A4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2" name="Title 11">
            <a:extLst>
              <a:ext uri="{FF2B5EF4-FFF2-40B4-BE49-F238E27FC236}">
                <a16:creationId xmlns:a16="http://schemas.microsoft.com/office/drawing/2014/main" id="{B94AE88C-FAE2-4332-AF0E-292054E98884}"/>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pic>
        <p:nvPicPr>
          <p:cNvPr id="15" name="Picture 14">
            <a:extLst>
              <a:ext uri="{FF2B5EF4-FFF2-40B4-BE49-F238E27FC236}">
                <a16:creationId xmlns:a16="http://schemas.microsoft.com/office/drawing/2014/main" id="{E923E7F8-6FCF-4A3E-B68F-08721D174C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908263" y="2479969"/>
            <a:ext cx="941605" cy="278813"/>
          </a:xfrm>
          <a:prstGeom prst="rect">
            <a:avLst/>
          </a:prstGeom>
        </p:spPr>
      </p:pic>
      <p:pic>
        <p:nvPicPr>
          <p:cNvPr id="16" name="Picture 15">
            <a:extLst>
              <a:ext uri="{FF2B5EF4-FFF2-40B4-BE49-F238E27FC236}">
                <a16:creationId xmlns:a16="http://schemas.microsoft.com/office/drawing/2014/main" id="{3CF63D28-DE69-4AB1-84CC-121CF84A8D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6270354" y="2479969"/>
            <a:ext cx="941605" cy="278813"/>
          </a:xfrm>
          <a:prstGeom prst="rect">
            <a:avLst/>
          </a:prstGeom>
        </p:spPr>
      </p:pic>
      <p:sp>
        <p:nvSpPr>
          <p:cNvPr id="19" name="Text Placeholder 21">
            <a:extLst>
              <a:ext uri="{FF2B5EF4-FFF2-40B4-BE49-F238E27FC236}">
                <a16:creationId xmlns:a16="http://schemas.microsoft.com/office/drawing/2014/main" id="{64488FBD-3E94-4501-A0BF-F4A2D0865148}"/>
              </a:ext>
            </a:extLst>
          </p:cNvPr>
          <p:cNvSpPr>
            <a:spLocks noGrp="1"/>
          </p:cNvSpPr>
          <p:nvPr>
            <p:ph type="body" sz="quarter" idx="13"/>
          </p:nvPr>
        </p:nvSpPr>
        <p:spPr>
          <a:xfrm>
            <a:off x="838199" y="2714625"/>
            <a:ext cx="5181602"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20" name="Text Placeholder 21">
            <a:extLst>
              <a:ext uri="{FF2B5EF4-FFF2-40B4-BE49-F238E27FC236}">
                <a16:creationId xmlns:a16="http://schemas.microsoft.com/office/drawing/2014/main" id="{72C6E41B-AE08-4B8E-A4C3-BF3144A8FE94}"/>
              </a:ext>
            </a:extLst>
          </p:cNvPr>
          <p:cNvSpPr>
            <a:spLocks noGrp="1"/>
          </p:cNvSpPr>
          <p:nvPr>
            <p:ph type="body" sz="quarter" idx="14"/>
          </p:nvPr>
        </p:nvSpPr>
        <p:spPr>
          <a:xfrm>
            <a:off x="6172199" y="2714625"/>
            <a:ext cx="5510606"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18" name="Text Placeholder 19">
            <a:extLst>
              <a:ext uri="{FF2B5EF4-FFF2-40B4-BE49-F238E27FC236}">
                <a16:creationId xmlns:a16="http://schemas.microsoft.com/office/drawing/2014/main" id="{C075DA98-A2F1-449D-91A4-6875B0FE606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406547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1470CF-C2D6-44B4-A2A2-9B4A973CF8E3}"/>
              </a:ext>
            </a:extLst>
          </p:cNvPr>
          <p:cNvSpPr/>
          <p:nvPr/>
        </p:nvSpPr>
        <p:spPr>
          <a:xfrm>
            <a:off x="6095998" y="0"/>
            <a:ext cx="6096001"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8A4CA8-1B63-4E1D-81C3-CAAEB54CA3EB}"/>
              </a:ext>
            </a:extLst>
          </p:cNvPr>
          <p:cNvSpPr>
            <a:spLocks noGrp="1"/>
          </p:cNvSpPr>
          <p:nvPr>
            <p:ph idx="1"/>
          </p:nvPr>
        </p:nvSpPr>
        <p:spPr>
          <a:xfrm>
            <a:off x="6291458" y="577543"/>
            <a:ext cx="5372894" cy="5778807"/>
          </a:xfrm>
          <a:prstGeom prst="rect">
            <a:avLst/>
          </a:prstGeom>
        </p:spPr>
        <p:txBody>
          <a:bodyPr>
            <a:noAutofit/>
          </a:bodyPr>
          <a:lstStyle>
            <a:lvl1pPr>
              <a:defRPr sz="2200">
                <a:solidFill>
                  <a:schemeClr val="accent5"/>
                </a:solidFill>
              </a:defRPr>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a:t>Click to edit Master text styles</a:t>
            </a:r>
          </a:p>
        </p:txBody>
      </p:sp>
      <p:sp>
        <p:nvSpPr>
          <p:cNvPr id="9" name="Title 8">
            <a:extLst>
              <a:ext uri="{FF2B5EF4-FFF2-40B4-BE49-F238E27FC236}">
                <a16:creationId xmlns:a16="http://schemas.microsoft.com/office/drawing/2014/main" id="{D94FCE38-F2E3-4688-97C2-AD7A567DC6AD}"/>
              </a:ext>
            </a:extLst>
          </p:cNvPr>
          <p:cNvSpPr>
            <a:spLocks noGrp="1"/>
          </p:cNvSpPr>
          <p:nvPr>
            <p:ph type="title"/>
          </p:nvPr>
        </p:nvSpPr>
        <p:spPr>
          <a:xfrm>
            <a:off x="838200" y="594795"/>
            <a:ext cx="5075236" cy="1462605"/>
          </a:xfrm>
        </p:spPr>
        <p:txBody>
          <a:bodyPr>
            <a:noAutofit/>
          </a:bodyPr>
          <a:lstStyle/>
          <a:p>
            <a:r>
              <a:rPr lang="en-US"/>
              <a:t>Click to edit Master title style</a:t>
            </a:r>
            <a:endParaRPr lang="en-US" dirty="0"/>
          </a:p>
        </p:txBody>
      </p:sp>
      <p:pic>
        <p:nvPicPr>
          <p:cNvPr id="10" name="Picture 9" descr="001">
            <a:extLst>
              <a:ext uri="{FF2B5EF4-FFF2-40B4-BE49-F238E27FC236}">
                <a16:creationId xmlns:a16="http://schemas.microsoft.com/office/drawing/2014/main" id="{C5475053-3AA5-4CC1-8A0E-767A28ED3EDF}"/>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1" name="Text Placeholder 3">
            <a:extLst>
              <a:ext uri="{FF2B5EF4-FFF2-40B4-BE49-F238E27FC236}">
                <a16:creationId xmlns:a16="http://schemas.microsoft.com/office/drawing/2014/main" id="{63C16780-55A6-463B-BF58-34C7B81ADB2E}"/>
              </a:ext>
            </a:extLst>
          </p:cNvPr>
          <p:cNvSpPr>
            <a:spLocks noGrp="1"/>
          </p:cNvSpPr>
          <p:nvPr>
            <p:ph type="body" sz="quarter" idx="14"/>
          </p:nvPr>
        </p:nvSpPr>
        <p:spPr>
          <a:xfrm>
            <a:off x="835389" y="2144110"/>
            <a:ext cx="5075236" cy="4212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61B37CEE-E045-4A6B-8C9B-0AAEA34395ED}"/>
              </a:ext>
            </a:extLst>
          </p:cNvPr>
          <p:cNvSpPr>
            <a:spLocks noGrp="1"/>
          </p:cNvSpPr>
          <p:nvPr>
            <p:ph type="body" sz="quarter" idx="15" hasCustomPrompt="1"/>
          </p:nvPr>
        </p:nvSpPr>
        <p:spPr>
          <a:xfrm>
            <a:off x="835389" y="171976"/>
            <a:ext cx="5075236"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5" name="Straight Connector 14">
            <a:extLst>
              <a:ext uri="{FF2B5EF4-FFF2-40B4-BE49-F238E27FC236}">
                <a16:creationId xmlns:a16="http://schemas.microsoft.com/office/drawing/2014/main" id="{404ED90D-90E8-4480-BF06-00962FB98CF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BEC1FED-CE57-43DF-AD4D-548FF4F2535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9" name="Slide Number Placeholder 2">
            <a:extLst>
              <a:ext uri="{FF2B5EF4-FFF2-40B4-BE49-F238E27FC236}">
                <a16:creationId xmlns:a16="http://schemas.microsoft.com/office/drawing/2014/main" id="{67C09AA3-817B-455D-8D60-A8160FC6C78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89480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PICTURE B">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76A38-1A30-40F2-98DC-0B86C93C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4866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7104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0916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83370D17-8385-4492-BE86-B24CFA4B59C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62549F85-0335-4478-8A3C-FF2D7F188F3D}"/>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7109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41E12F-D3C4-47D5-A40D-EF59EF0B6821}"/>
              </a:ext>
            </a:extLst>
          </p:cNvPr>
          <p:cNvSpPr/>
          <p:nvPr/>
        </p:nvSpPr>
        <p:spPr>
          <a:xfrm>
            <a:off x="8815996" y="5558828"/>
            <a:ext cx="3229069" cy="120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8309D-8FBF-4217-913D-FF4EA1D23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99" y="2396088"/>
            <a:ext cx="5316711" cy="1090138"/>
          </a:xfrm>
          <a:prstGeom prst="rect">
            <a:avLst/>
          </a:prstGeom>
        </p:spPr>
      </p:pic>
      <p:sp>
        <p:nvSpPr>
          <p:cNvPr id="5" name="Rectangle 4">
            <a:extLst>
              <a:ext uri="{FF2B5EF4-FFF2-40B4-BE49-F238E27FC236}">
                <a16:creationId xmlns:a16="http://schemas.microsoft.com/office/drawing/2014/main" id="{F6A6BED8-738F-4FFA-988B-F7A034C0FA9C}"/>
              </a:ext>
            </a:extLst>
          </p:cNvPr>
          <p:cNvSpPr/>
          <p:nvPr/>
        </p:nvSpPr>
        <p:spPr>
          <a:xfrm>
            <a:off x="464821" y="5692995"/>
            <a:ext cx="6105312" cy="707886"/>
          </a:xfrm>
          <a:prstGeom prst="rect">
            <a:avLst/>
          </a:prstGeom>
        </p:spPr>
        <p:txBody>
          <a:bodyPr wrap="square">
            <a:spAutoFit/>
          </a:bodyPr>
          <a:lstStyle/>
          <a:p>
            <a:r>
              <a:rPr lang="en-IN" sz="1000" dirty="0" err="1">
                <a:solidFill>
                  <a:srgbClr val="00558C"/>
                </a:solidFill>
                <a:latin typeface="Arial" panose="020B0604020202020204" pitchFamily="34" charset="0"/>
                <a:cs typeface="Arial" panose="020B0604020202020204" pitchFamily="34" charset="0"/>
              </a:rPr>
              <a:t>kofax.com</a:t>
            </a:r>
            <a:endParaRPr lang="en-IN" sz="1000" dirty="0">
              <a:solidFill>
                <a:srgbClr val="00558C"/>
              </a:solidFill>
              <a:latin typeface="Arial" panose="020B0604020202020204" pitchFamily="34" charset="0"/>
              <a:cs typeface="Arial" panose="020B0604020202020204" pitchFamily="34" charset="0"/>
            </a:endParaRPr>
          </a:p>
          <a:p>
            <a:endParaRPr lang="en-IN" sz="1000" dirty="0">
              <a:solidFill>
                <a:srgbClr val="00558C"/>
              </a:solidFill>
              <a:latin typeface="Arial" panose="020B0604020202020204" pitchFamily="34" charset="0"/>
              <a:cs typeface="Arial" panose="020B0604020202020204" pitchFamily="34" charset="0"/>
            </a:endParaRPr>
          </a:p>
          <a:p>
            <a:r>
              <a:rPr lang="en-IN" sz="1000" dirty="0">
                <a:solidFill>
                  <a:schemeClr val="accent5"/>
                </a:solidFill>
                <a:latin typeface="Arial" panose="020B0604020202020204" pitchFamily="34" charset="0"/>
                <a:cs typeface="Arial" panose="020B0604020202020204" pitchFamily="34" charset="0"/>
              </a:rPr>
              <a:t>© 2020 Kofax. Kofax and the Kofax logo are trademarks of Kofax, registered in the United States and/or other countries. All other trademarks are the property of their respective owners.</a:t>
            </a:r>
          </a:p>
        </p:txBody>
      </p:sp>
      <p:pic>
        <p:nvPicPr>
          <p:cNvPr id="6" name="Picture 5">
            <a:extLst>
              <a:ext uri="{FF2B5EF4-FFF2-40B4-BE49-F238E27FC236}">
                <a16:creationId xmlns:a16="http://schemas.microsoft.com/office/drawing/2014/main" id="{48091680-7B5E-4E7A-BF6F-D2B5A0619D2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426658" y="6010659"/>
            <a:ext cx="2007747" cy="380855"/>
          </a:xfrm>
          <a:prstGeom prst="rect">
            <a:avLst/>
          </a:prstGeom>
        </p:spPr>
      </p:pic>
    </p:spTree>
    <p:extLst>
      <p:ext uri="{BB962C8B-B14F-4D97-AF65-F5344CB8AC3E}">
        <p14:creationId xmlns:p14="http://schemas.microsoft.com/office/powerpoint/2010/main" val="967083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5D1D6D76-BDEA-4FFC-8303-45EDA561C8CF}"/>
              </a:ext>
            </a:extLst>
          </p:cNvPr>
          <p:cNvSpPr>
            <a:spLocks noGrp="1"/>
          </p:cNvSpPr>
          <p:nvPr>
            <p:ph type="subTitle" idx="1" hasCustomPrompt="1"/>
          </p:nvPr>
        </p:nvSpPr>
        <p:spPr>
          <a:xfrm>
            <a:off x="999267" y="5283439"/>
            <a:ext cx="5985328" cy="313932"/>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sp>
        <p:nvSpPr>
          <p:cNvPr id="19" name="Text Placeholder 19">
            <a:extLst>
              <a:ext uri="{FF2B5EF4-FFF2-40B4-BE49-F238E27FC236}">
                <a16:creationId xmlns:a16="http://schemas.microsoft.com/office/drawing/2014/main" id="{72B7AA49-A25E-486D-8D5A-B29D6CCA4706}"/>
              </a:ext>
            </a:extLst>
          </p:cNvPr>
          <p:cNvSpPr>
            <a:spLocks noGrp="1"/>
          </p:cNvSpPr>
          <p:nvPr>
            <p:ph type="body" sz="quarter" idx="13" hasCustomPrompt="1"/>
          </p:nvPr>
        </p:nvSpPr>
        <p:spPr>
          <a:xfrm>
            <a:off x="999267" y="5615338"/>
            <a:ext cx="5985328" cy="31432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Date</a:t>
            </a:r>
          </a:p>
        </p:txBody>
      </p:sp>
      <p:sp>
        <p:nvSpPr>
          <p:cNvPr id="21" name="Title 6">
            <a:extLst>
              <a:ext uri="{FF2B5EF4-FFF2-40B4-BE49-F238E27FC236}">
                <a16:creationId xmlns:a16="http://schemas.microsoft.com/office/drawing/2014/main" id="{7F802702-9C49-49F8-B057-FD70700089A1}"/>
              </a:ext>
            </a:extLst>
          </p:cNvPr>
          <p:cNvSpPr>
            <a:spLocks noGrp="1"/>
          </p:cNvSpPr>
          <p:nvPr>
            <p:ph type="title" hasCustomPrompt="1"/>
          </p:nvPr>
        </p:nvSpPr>
        <p:spPr>
          <a:xfrm>
            <a:off x="999267" y="1260630"/>
            <a:ext cx="10193467" cy="1681987"/>
          </a:xfrm>
          <a:prstGeom prst="rect">
            <a:avLst/>
          </a:prstGeom>
        </p:spPr>
        <p:txBody>
          <a:bodyPr anchor="b">
            <a:normAutofit/>
          </a:bodyPr>
          <a:lstStyle>
            <a:lvl1pPr>
              <a:defRPr sz="3600">
                <a:solidFill>
                  <a:srgbClr val="025389"/>
                </a:solidFill>
              </a:defRPr>
            </a:lvl1pPr>
          </a:lstStyle>
          <a:p>
            <a:r>
              <a:rPr lang="en-US" dirty="0"/>
              <a:t>Presentation Title</a:t>
            </a:r>
          </a:p>
        </p:txBody>
      </p:sp>
    </p:spTree>
    <p:extLst>
      <p:ext uri="{BB962C8B-B14F-4D97-AF65-F5344CB8AC3E}">
        <p14:creationId xmlns:p14="http://schemas.microsoft.com/office/powerpoint/2010/main" val="21419982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2"/>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66631359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Content Placeholder 3"/>
          <p:cNvSpPr>
            <a:spLocks noGrp="1"/>
          </p:cNvSpPr>
          <p:nvPr>
            <p:ph sz="half" idx="2" hasCustomPrompt="1"/>
          </p:nvPr>
        </p:nvSpPr>
        <p:spPr>
          <a:xfrm>
            <a:off x="645726" y="985587"/>
            <a:ext cx="10900549" cy="5094702"/>
          </a:xfrm>
          <a:ln>
            <a:noFill/>
          </a:ln>
        </p:spPr>
        <p:txBody>
          <a:bodyPr tIns="182880">
            <a:normAutofit/>
          </a:bodyPr>
          <a:lstStyle>
            <a:lvl1pPr marL="230188" indent="-230188">
              <a:buFont typeface="Wingdings" panose="05000000000000000000" pitchFamily="2" charset="2"/>
              <a:buChar char="§"/>
              <a:defRPr sz="2000" b="0">
                <a:latin typeface="Arial" panose="020B0604020202020204" pitchFamily="34" charset="0"/>
                <a:ea typeface="Lato" panose="020F0502020204030203" pitchFamily="34" charset="0"/>
                <a:cs typeface="Arial" panose="020B0604020202020204" pitchFamily="34" charset="0"/>
              </a:defRPr>
            </a:lvl1pPr>
            <a:lvl2pPr marL="687388" indent="-230188">
              <a:buFont typeface="Arial" panose="020B0604020202020204" pitchFamily="34" charset="0"/>
              <a:buChar char="−"/>
              <a:defRPr sz="2000">
                <a:latin typeface="Arial" panose="020B0604020202020204" pitchFamily="34" charset="0"/>
                <a:ea typeface="Lato" panose="020F0502020204030203" pitchFamily="34" charset="0"/>
                <a:cs typeface="Arial" panose="020B0604020202020204" pitchFamily="34" charset="0"/>
              </a:defRPr>
            </a:lvl2pPr>
            <a:lvl3pPr marL="1141413" indent="-227013">
              <a:buFont typeface="Arial" panose="020B0604020202020204" pitchFamily="34" charset="0"/>
              <a:buChar char="•"/>
              <a:defRPr sz="2000">
                <a:latin typeface="Arial" panose="020B0604020202020204" pitchFamily="34" charset="0"/>
                <a:ea typeface="Lato" panose="020F0502020204030203" pitchFamily="34" charset="0"/>
                <a:cs typeface="Arial" panose="020B0604020202020204" pitchFamily="34" charset="0"/>
              </a:defRPr>
            </a:lvl3pPr>
          </a:lstStyle>
          <a:p>
            <a:pPr lvl="0"/>
            <a:r>
              <a:rPr lang="en-US" dirty="0"/>
              <a:t>First level</a:t>
            </a:r>
          </a:p>
          <a:p>
            <a:pPr lvl="1"/>
            <a:r>
              <a:rPr lang="en-US" dirty="0"/>
              <a:t>Second level</a:t>
            </a:r>
          </a:p>
          <a:p>
            <a:pPr lvl="2"/>
            <a:r>
              <a:rPr lang="en-US" dirty="0"/>
              <a:t>Third level</a:t>
            </a:r>
          </a:p>
        </p:txBody>
      </p:sp>
      <p:sp>
        <p:nvSpPr>
          <p:cNvPr id="11" name="Title 1"/>
          <p:cNvSpPr>
            <a:spLocks noGrp="1"/>
          </p:cNvSpPr>
          <p:nvPr>
            <p:ph type="title" hasCustomPrompt="1"/>
          </p:nvPr>
        </p:nvSpPr>
        <p:spPr>
          <a:xfrm>
            <a:off x="645726" y="134469"/>
            <a:ext cx="10900549" cy="851119"/>
          </a:xfrm>
        </p:spPr>
        <p:txBody>
          <a:bodyPr/>
          <a:lstStyle>
            <a:lvl1pPr>
              <a:lnSpc>
                <a:spcPct val="80000"/>
              </a:lnSpc>
              <a:defRPr baseline="0"/>
            </a:lvl1pPr>
          </a:lstStyle>
          <a:p>
            <a:r>
              <a:rPr lang="en-US" dirty="0"/>
              <a:t>Slide Title</a:t>
            </a:r>
          </a:p>
        </p:txBody>
      </p:sp>
    </p:spTree>
    <p:extLst>
      <p:ext uri="{BB962C8B-B14F-4D97-AF65-F5344CB8AC3E}">
        <p14:creationId xmlns:p14="http://schemas.microsoft.com/office/powerpoint/2010/main" val="41938684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10671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0020671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4123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07864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9791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5862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PICTURE C">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C48F1-FF29-4904-86EB-B21B78ED0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65143"/>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9186"/>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25646"/>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A95E8CCC-05F0-425A-A573-1C2646929EF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2205DB46-567F-4D4B-A3D9-1E9FADDCA11B}"/>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3042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16480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6397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9265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3_Compar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1280159"/>
            <a:ext cx="53400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4" name="Shape 54"/>
          <p:cNvSpPr txBox="1">
            <a:spLocks noGrp="1"/>
          </p:cNvSpPr>
          <p:nvPr>
            <p:ph type="body" idx="2"/>
          </p:nvPr>
        </p:nvSpPr>
        <p:spPr>
          <a:xfrm>
            <a:off x="609600" y="1828800"/>
            <a:ext cx="53400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5" name="Shape 55"/>
          <p:cNvSpPr txBox="1">
            <a:spLocks noGrp="1"/>
          </p:cNvSpPr>
          <p:nvPr>
            <p:ph type="body" idx="3"/>
          </p:nvPr>
        </p:nvSpPr>
        <p:spPr>
          <a:xfrm>
            <a:off x="6217919" y="1280159"/>
            <a:ext cx="53644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6" name="Shape 56"/>
          <p:cNvSpPr txBox="1">
            <a:spLocks noGrp="1"/>
          </p:cNvSpPr>
          <p:nvPr>
            <p:ph type="body" idx="4"/>
          </p:nvPr>
        </p:nvSpPr>
        <p:spPr>
          <a:xfrm>
            <a:off x="6217919" y="1828800"/>
            <a:ext cx="53644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7" name="Shape 57"/>
          <p:cNvSpPr txBox="1">
            <a:spLocks noGrp="1"/>
          </p:cNvSpPr>
          <p:nvPr>
            <p:ph type="title"/>
          </p:nvPr>
        </p:nvSpPr>
        <p:spPr>
          <a:xfrm>
            <a:off x="609600" y="379476"/>
            <a:ext cx="10972800" cy="4572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800" b="0"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8" name="Shape 58"/>
          <p:cNvSpPr txBox="1">
            <a:spLocks noGrp="1"/>
          </p:cNvSpPr>
          <p:nvPr>
            <p:ph type="ftr" idx="11"/>
          </p:nvPr>
        </p:nvSpPr>
        <p:spPr>
          <a:xfrm>
            <a:off x="4038600" y="6492239"/>
            <a:ext cx="4114800" cy="183000"/>
          </a:xfrm>
          <a:prstGeom prst="rect">
            <a:avLst/>
          </a:prstGeom>
          <a:noFill/>
          <a:ln>
            <a:noFill/>
          </a:ln>
        </p:spPr>
        <p:txBody>
          <a:bodyPr lIns="91425" tIns="91425" rIns="91425" bIns="91425" anchor="ctr" anchorCtr="0"/>
          <a:lstStyle>
            <a:lvl1pPr marL="0" marR="0" lvl="0" indent="0" algn="ctr" rtl="0">
              <a:spcBef>
                <a:spcPts val="0"/>
              </a:spcBef>
              <a:buNone/>
              <a:defRPr sz="75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59" name="Shape 59"/>
          <p:cNvSpPr txBox="1">
            <a:spLocks noGrp="1"/>
          </p:cNvSpPr>
          <p:nvPr>
            <p:ph type="sldNum" idx="12"/>
          </p:nvPr>
        </p:nvSpPr>
        <p:spPr>
          <a:xfrm>
            <a:off x="10668000" y="6492239"/>
            <a:ext cx="914400" cy="183000"/>
          </a:xfrm>
          <a:prstGeom prst="rect">
            <a:avLst/>
          </a:prstGeom>
          <a:noFill/>
          <a:ln>
            <a:noFill/>
          </a:ln>
        </p:spPr>
        <p:txBody>
          <a:bodyPr lIns="91425" tIns="45700" rIns="91425" bIns="45700" anchor="ctr" anchorCtr="0">
            <a:noAutofit/>
          </a:bodyPr>
          <a:lstStyle/>
          <a:p>
            <a:fld id="{E8EB0FE3-2339-4C1B-9721-5277C09230E0}" type="slidenum">
              <a:rPr lang="en-US" smtClean="0"/>
              <a:t>‹#›</a:t>
            </a:fld>
            <a:endParaRPr lang="en-US" dirty="0"/>
          </a:p>
        </p:txBody>
      </p:sp>
    </p:spTree>
    <p:extLst>
      <p:ext uri="{BB962C8B-B14F-4D97-AF65-F5344CB8AC3E}">
        <p14:creationId xmlns:p14="http://schemas.microsoft.com/office/powerpoint/2010/main" val="28355412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346835"/>
            <a:ext cx="5340096" cy="365760"/>
          </a:xfrm>
        </p:spPr>
        <p:txBody>
          <a:bodyPr lIns="0" anchor="ctr">
            <a:noAutofit/>
          </a:bodyPr>
          <a:lstStyle>
            <a:lvl1pPr marL="0" indent="0">
              <a:buNone/>
              <a:defRPr sz="24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28800"/>
            <a:ext cx="5340096"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dirty="0" smtClean="0"/>
            </a:lvl1pPr>
            <a:lvl2pPr>
              <a:defRPr lang="en-US" sz="1600" dirty="0" smtClean="0"/>
            </a:lvl2pPr>
            <a:lvl3pPr>
              <a:defRPr lang="en-US" sz="1600" dirty="0" smtClean="0"/>
            </a:lvl3pPr>
            <a:lvl4pPr>
              <a:defRPr lang="en-US" sz="1200" dirty="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5" name="Text Placeholder 4"/>
          <p:cNvSpPr>
            <a:spLocks noGrp="1"/>
          </p:cNvSpPr>
          <p:nvPr>
            <p:ph type="body" sz="quarter" idx="3"/>
          </p:nvPr>
        </p:nvSpPr>
        <p:spPr>
          <a:xfrm>
            <a:off x="6217920" y="1346835"/>
            <a:ext cx="5364480" cy="365760"/>
          </a:xfrm>
        </p:spPr>
        <p:txBody>
          <a:bodyPr lIns="0" anchor="ctr">
            <a:noAutofit/>
          </a:bodyPr>
          <a:lstStyle>
            <a:lvl1pPr marL="0" indent="0">
              <a:buNone/>
              <a:defRPr sz="20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28800"/>
            <a:ext cx="5364480"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smtClean="0"/>
            </a:lvl1pPr>
            <a:lvl2pPr>
              <a:defRPr lang="en-US" sz="1600" smtClean="0"/>
            </a:lvl2pPr>
            <a:lvl3pPr>
              <a:defRPr lang="en-US" sz="1600" smtClean="0"/>
            </a:lvl3pPr>
            <a:lvl4pPr>
              <a:defRPr lang="en-US" sz="120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7" name="Title 6"/>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0" name="Slide Number Placeholder 9"/>
          <p:cNvSpPr>
            <a:spLocks noGrp="1"/>
          </p:cNvSpPr>
          <p:nvPr>
            <p:ph type="sldNum" sz="quarter" idx="11"/>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611352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7620" y="6172200"/>
            <a:ext cx="12207240" cy="685800"/>
          </a:xfrm>
          <a:prstGeom prst="rect">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a:xfrm>
            <a:off x="609600" y="309181"/>
            <a:ext cx="10972800" cy="457200"/>
          </a:xfrm>
        </p:spPr>
        <p:txBody>
          <a:bodyPr/>
          <a:lstStyle/>
          <a:p>
            <a:r>
              <a:rPr lang="en-US"/>
              <a:t>Click to edit Master title style</a:t>
            </a:r>
          </a:p>
        </p:txBody>
      </p:sp>
    </p:spTree>
    <p:extLst>
      <p:ext uri="{BB962C8B-B14F-4D97-AF65-F5344CB8AC3E}">
        <p14:creationId xmlns:p14="http://schemas.microsoft.com/office/powerpoint/2010/main" val="333411166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151725ED-AB00-4B02-A764-80C23BBB66A4}" type="slidenum">
              <a:rPr lang="en-US" smtClean="0"/>
              <a:pPr/>
              <a:t>‹#›</a:t>
            </a:fld>
            <a:endParaRPr lang="en-US"/>
          </a:p>
        </p:txBody>
      </p:sp>
      <p:sp>
        <p:nvSpPr>
          <p:cNvPr id="12" name="Text Placeholder 3">
            <a:extLst>
              <a:ext uri="{FF2B5EF4-FFF2-40B4-BE49-F238E27FC236}">
                <a16:creationId xmlns:a16="http://schemas.microsoft.com/office/drawing/2014/main" id="{B1A99940-D6BB-4FC7-A83A-B8AE558C1944}"/>
              </a:ext>
            </a:extLst>
          </p:cNvPr>
          <p:cNvSpPr>
            <a:spLocks noGrp="1"/>
          </p:cNvSpPr>
          <p:nvPr>
            <p:ph type="body" sz="quarter" idx="14"/>
          </p:nvPr>
        </p:nvSpPr>
        <p:spPr>
          <a:xfrm>
            <a:off x="698500" y="1524764"/>
            <a:ext cx="10860492" cy="44188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BDE3C70-4733-47E3-AEB8-C68211E7AC4C}"/>
              </a:ext>
            </a:extLst>
          </p:cNvPr>
          <p:cNvSpPr>
            <a:spLocks noGrp="1"/>
          </p:cNvSpPr>
          <p:nvPr>
            <p:ph type="title" hasCustomPrompt="1"/>
          </p:nvPr>
        </p:nvSpPr>
        <p:spPr>
          <a:xfrm>
            <a:off x="698500" y="500665"/>
            <a:ext cx="10826152" cy="965648"/>
          </a:xfrm>
        </p:spPr>
        <p:txBody>
          <a:bodyPr>
            <a:noAutofit/>
          </a:bodyPr>
          <a:lstStyle>
            <a:lvl1pPr>
              <a:defRPr/>
            </a:lvl1pPr>
          </a:lstStyle>
          <a:p>
            <a:r>
              <a:rPr lang="en-US"/>
              <a:t>Click to edit title</a:t>
            </a:r>
          </a:p>
        </p:txBody>
      </p:sp>
    </p:spTree>
    <p:extLst>
      <p:ext uri="{BB962C8B-B14F-4D97-AF65-F5344CB8AC3E}">
        <p14:creationId xmlns:p14="http://schemas.microsoft.com/office/powerpoint/2010/main" val="19445977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3199"/>
            </a:lvl1pPr>
          </a:lstStyle>
          <a:p>
            <a:r>
              <a:rPr lang="de-DE"/>
              <a:t>Titelmasterformat durch Klicken bearbeiten</a:t>
            </a:r>
            <a:endParaRPr lang="en-US"/>
          </a:p>
        </p:txBody>
      </p:sp>
      <p:sp>
        <p:nvSpPr>
          <p:cNvPr id="7" name="Slide Number Placeholder 6"/>
          <p:cNvSpPr>
            <a:spLocks noGrp="1"/>
          </p:cNvSpPr>
          <p:nvPr>
            <p:ph type="sldNum" sz="quarter" idx="11"/>
          </p:nvPr>
        </p:nvSpPr>
        <p:spPr>
          <a:xfrm>
            <a:off x="10668000" y="6492240"/>
            <a:ext cx="914400" cy="182880"/>
          </a:xfrm>
          <a:prstGeom prst="rect">
            <a:avLst/>
          </a:prstGeom>
        </p:spPr>
        <p:txBody>
          <a:bodyPr/>
          <a:lstStyle/>
          <a:p>
            <a:fld id="{71D586D2-677B-458F-B417-DB589973A882}" type="slidenum">
              <a:rPr lang="en-US" smtClean="0">
                <a:solidFill>
                  <a:srgbClr val="8A8A8A"/>
                </a:solidFill>
              </a:rPr>
              <a:pPr/>
              <a:t>‹#›</a:t>
            </a:fld>
            <a:endParaRPr lang="en-US">
              <a:solidFill>
                <a:srgbClr val="8A8A8A"/>
              </a:solidFill>
            </a:endParaRPr>
          </a:p>
        </p:txBody>
      </p:sp>
    </p:spTree>
    <p:extLst>
      <p:ext uri="{BB962C8B-B14F-4D97-AF65-F5344CB8AC3E}">
        <p14:creationId xmlns:p14="http://schemas.microsoft.com/office/powerpoint/2010/main" val="22358786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PICTURE 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85EE1-1447-4E84-A01A-6D285274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E226E28B-D828-424E-9A13-5F9382FC3822}"/>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0B8103B-B646-4F0A-8553-278F6494704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11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PICTURE 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870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9695"/>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205"/>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541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dirty="0"/>
              <a:t>Click to edit Master title</a:t>
            </a:r>
          </a:p>
        </p:txBody>
      </p:sp>
      <p:sp>
        <p:nvSpPr>
          <p:cNvPr id="6" name="Slide Number Placeholder 5">
            <a:extLst>
              <a:ext uri="{FF2B5EF4-FFF2-40B4-BE49-F238E27FC236}">
                <a16:creationId xmlns:a16="http://schemas.microsoft.com/office/drawing/2014/main" id="{D62E24AF-5AFB-4858-A79E-1ADCAD5AF1BA}"/>
              </a:ext>
            </a:extLst>
          </p:cNvPr>
          <p:cNvSpPr>
            <a:spLocks noGrp="1"/>
          </p:cNvSpPr>
          <p:nvPr>
            <p:ph type="sldNum" sz="quarter" idx="4"/>
          </p:nvPr>
        </p:nvSpPr>
        <p:spPr>
          <a:xfrm>
            <a:off x="11326439" y="6356350"/>
            <a:ext cx="613311" cy="365125"/>
          </a:xfrm>
          <a:prstGeom prst="rect">
            <a:avLst/>
          </a:prstGeom>
        </p:spPr>
        <p:txBody>
          <a:bodyPr vert="horz" lIns="91440" tIns="45720" rIns="91440" bIns="45720" rtlCol="0" anchor="ctr"/>
          <a:lstStyle>
            <a:lvl1pPr algn="l">
              <a:defRPr sz="1200">
                <a:solidFill>
                  <a:schemeClr val="accent5"/>
                </a:solidFill>
              </a:defRPr>
            </a:lvl1pPr>
          </a:lstStyle>
          <a:p>
            <a:fld id="{71D586D2-677B-458F-B417-DB589973A882}" type="slidenum">
              <a:rPr lang="en-US" smtClean="0"/>
              <a:pPr/>
              <a:t>‹#›</a:t>
            </a:fld>
            <a:endParaRPr lang="en-US" dirty="0"/>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3A1E1628-F0EA-4AF1-8737-07E257D2B9B2}"/>
              </a:ext>
            </a:extLst>
          </p:cNvPr>
          <p:cNvPicPr>
            <a:picLocks noChangeAspect="1"/>
          </p:cNvPicPr>
          <p:nvPr/>
        </p:nvPicPr>
        <p:blipFill>
          <a:blip r:embed="rId79"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3443759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 id="2147483841" r:id="rId36"/>
    <p:sldLayoutId id="2147483842" r:id="rId37"/>
    <p:sldLayoutId id="2147483843" r:id="rId38"/>
    <p:sldLayoutId id="2147483844" r:id="rId39"/>
    <p:sldLayoutId id="2147483845" r:id="rId40"/>
    <p:sldLayoutId id="2147483846" r:id="rId41"/>
    <p:sldLayoutId id="2147483847" r:id="rId42"/>
    <p:sldLayoutId id="2147483848" r:id="rId43"/>
    <p:sldLayoutId id="2147483849" r:id="rId44"/>
    <p:sldLayoutId id="2147483850" r:id="rId45"/>
    <p:sldLayoutId id="2147483851" r:id="rId46"/>
    <p:sldLayoutId id="2147483852" r:id="rId47"/>
    <p:sldLayoutId id="2147483853" r:id="rId48"/>
    <p:sldLayoutId id="2147483854" r:id="rId49"/>
    <p:sldLayoutId id="2147483855" r:id="rId50"/>
    <p:sldLayoutId id="2147483856" r:id="rId51"/>
    <p:sldLayoutId id="2147483857" r:id="rId52"/>
    <p:sldLayoutId id="2147483858" r:id="rId53"/>
    <p:sldLayoutId id="2147483859" r:id="rId54"/>
    <p:sldLayoutId id="2147483860" r:id="rId55"/>
    <p:sldLayoutId id="2147483861" r:id="rId56"/>
    <p:sldLayoutId id="2147483862" r:id="rId57"/>
    <p:sldLayoutId id="2147483863" r:id="rId58"/>
    <p:sldLayoutId id="2147483864" r:id="rId59"/>
    <p:sldLayoutId id="2147483865" r:id="rId60"/>
    <p:sldLayoutId id="2147483866" r:id="rId61"/>
    <p:sldLayoutId id="2147483867" r:id="rId62"/>
    <p:sldLayoutId id="2147483868" r:id="rId63"/>
    <p:sldLayoutId id="2147483871" r:id="rId64"/>
    <p:sldLayoutId id="2147483874" r:id="rId65"/>
    <p:sldLayoutId id="2147483877" r:id="rId66"/>
    <p:sldLayoutId id="2147483878" r:id="rId67"/>
    <p:sldLayoutId id="2147483879" r:id="rId68"/>
    <p:sldLayoutId id="2147483880" r:id="rId69"/>
    <p:sldLayoutId id="2147483881" r:id="rId70"/>
    <p:sldLayoutId id="2147483882" r:id="rId71"/>
    <p:sldLayoutId id="2147483883" r:id="rId72"/>
    <p:sldLayoutId id="2147483884" r:id="rId73"/>
    <p:sldLayoutId id="2147483885" r:id="rId74"/>
    <p:sldLayoutId id="2147483786" r:id="rId75"/>
    <p:sldLayoutId id="2147483886" r:id="rId76"/>
    <p:sldLayoutId id="2147483887" r:id="rId77"/>
  </p:sldLayoutIdLst>
  <p:transition>
    <p:fade/>
  </p:transition>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David.Wright@Kofax.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7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63.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6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Text_analytics" TargetMode="External"/><Relationship Id="rId2" Type="http://schemas.openxmlformats.org/officeDocument/2006/relationships/hyperlink" Target="https://en.wikipedia.org/wiki/Natural_language_processing" TargetMode="External"/><Relationship Id="rId1" Type="http://schemas.openxmlformats.org/officeDocument/2006/relationships/slideLayout" Target="../slideLayouts/slideLayout77.xml"/><Relationship Id="rId5" Type="http://schemas.openxmlformats.org/officeDocument/2006/relationships/hyperlink" Target="https://en.wikipedia.org/wiki/Biometrics" TargetMode="External"/><Relationship Id="rId4" Type="http://schemas.openxmlformats.org/officeDocument/2006/relationships/hyperlink" Target="https://en.wikipedia.org/wiki/Computational_linguistic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Negation" TargetMode="External"/><Relationship Id="rId2" Type="http://schemas.openxmlformats.org/officeDocument/2006/relationships/hyperlink" Target="https://en.wikipedia.org/wiki/Cabin_cruiser" TargetMode="External"/><Relationship Id="rId1" Type="http://schemas.openxmlformats.org/officeDocument/2006/relationships/slideLayout" Target="../slideLayouts/slideLayout77.xml"/><Relationship Id="rId6" Type="http://schemas.openxmlformats.org/officeDocument/2006/relationships/hyperlink" Target="https://en.wikipedia.org/wiki/Sarcastic" TargetMode="External"/><Relationship Id="rId5" Type="http://schemas.openxmlformats.org/officeDocument/2006/relationships/hyperlink" Target="https://en.wikipedia.org/wiki/Adverbial" TargetMode="External"/><Relationship Id="rId4" Type="http://schemas.openxmlformats.org/officeDocument/2006/relationships/hyperlink" Target="https://en.wikipedia.org/wiki/Word_ord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7.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KofaxRPA/Sentiment/" TargetMode="External"/><Relationship Id="rId2" Type="http://schemas.openxmlformats.org/officeDocument/2006/relationships/image" Target="../media/image71.png"/><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7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Named_entity" TargetMode="External"/><Relationship Id="rId7" Type="http://schemas.openxmlformats.org/officeDocument/2006/relationships/hyperlink" Target="https://en.wikipedia.org/wiki/Named-entity_recognition#cite_note-conll03intro-7" TargetMode="External"/><Relationship Id="rId2" Type="http://schemas.openxmlformats.org/officeDocument/2006/relationships/hyperlink" Target="https://en.wikipedia.org/wiki/Information_extraction" TargetMode="External"/><Relationship Id="rId1" Type="http://schemas.openxmlformats.org/officeDocument/2006/relationships/slideLayout" Target="../slideLayouts/slideLayout77.xml"/><Relationship Id="rId6" Type="http://schemas.openxmlformats.org/officeDocument/2006/relationships/hyperlink" Target="https://en.wikipedia.org/wiki/Statistical_classification" TargetMode="External"/><Relationship Id="rId5" Type="http://schemas.openxmlformats.org/officeDocument/2006/relationships/hyperlink" Target="https://en.wikipedia.org/wiki/Medical_classification" TargetMode="External"/><Relationship Id="rId4" Type="http://schemas.openxmlformats.org/officeDocument/2006/relationships/hyperlink" Target="https://en.wikipedia.org/wiki/Unstructured_dat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2.xml"/><Relationship Id="rId4" Type="http://schemas.openxmlformats.org/officeDocument/2006/relationships/image" Target="../media/image42.jpe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7.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7.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7.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hyperlink" Target="https://slideheaven.com/the-german-ethics-code-for-automated-and-connected-driving.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KofaxRPA/Kofax-Transformation-Best-Practices/releases/tag/1.0" TargetMode="External"/><Relationship Id="rId2" Type="http://schemas.openxmlformats.org/officeDocument/2006/relationships/hyperlink" Target="https://trello.com/invite/b/utV8huAE/329f55e0aea7d8a0ab8bec04e9bf38a1/success-with-kofax-rpa-ai" TargetMode="External"/><Relationship Id="rId1" Type="http://schemas.openxmlformats.org/officeDocument/2006/relationships/slideLayout" Target="../slideLayouts/slideLayout22.xml"/><Relationship Id="rId5" Type="http://schemas.openxmlformats.org/officeDocument/2006/relationships/hyperlink" Target="https://github.com/KofaxRPA" TargetMode="External"/><Relationship Id="rId4" Type="http://schemas.openxmlformats.org/officeDocument/2006/relationships/hyperlink" Target="https://www.dropbox.com/sh/vruefpxmfztpv6r/AAD8qxW6igN2BuAPNH3NzTdWa?dl=0"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1.xml"/><Relationship Id="rId4" Type="http://schemas.openxmlformats.org/officeDocument/2006/relationships/image" Target="../media/image110.svg"/></Relationships>
</file>

<file path=ppt/slides/_rels/slide53.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11.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110.svg"/><Relationship Id="rId11" Type="http://schemas.openxmlformats.org/officeDocument/2006/relationships/image" Target="../media/image117.png"/><Relationship Id="rId5" Type="http://schemas.openxmlformats.org/officeDocument/2006/relationships/image" Target="../media/image109.png"/><Relationship Id="rId10" Type="http://schemas.openxmlformats.org/officeDocument/2006/relationships/image" Target="../media/image116.svg"/><Relationship Id="rId4" Type="http://schemas.openxmlformats.org/officeDocument/2006/relationships/image" Target="../media/image112.png"/><Relationship Id="rId9"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114.sv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110.svg"/><Relationship Id="rId10" Type="http://schemas.openxmlformats.org/officeDocument/2006/relationships/image" Target="../media/image117.png"/><Relationship Id="rId4" Type="http://schemas.openxmlformats.org/officeDocument/2006/relationships/image" Target="../media/image109.png"/><Relationship Id="rId9" Type="http://schemas.openxmlformats.org/officeDocument/2006/relationships/image" Target="../media/image116.svg"/></Relationships>
</file>

<file path=ppt/slides/_rels/slide55.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58.xml"/><Relationship Id="rId5" Type="http://schemas.openxmlformats.org/officeDocument/2006/relationships/image" Target="../media/image114.svg"/><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B9D4D1-FDF6-4CDF-AD80-076E21B161DF}"/>
              </a:ext>
            </a:extLst>
          </p:cNvPr>
          <p:cNvSpPr>
            <a:spLocks noGrp="1"/>
          </p:cNvSpPr>
          <p:nvPr>
            <p:ph type="ctrTitle"/>
          </p:nvPr>
        </p:nvSpPr>
        <p:spPr/>
        <p:txBody>
          <a:bodyPr/>
          <a:lstStyle/>
          <a:p>
            <a:r>
              <a:rPr lang="en-AU" sz="5400" dirty="0"/>
              <a:t>Success with Robotics &amp; AI</a:t>
            </a:r>
          </a:p>
        </p:txBody>
      </p:sp>
      <p:sp>
        <p:nvSpPr>
          <p:cNvPr id="3" name="Subtitle 2"/>
          <p:cNvSpPr>
            <a:spLocks noGrp="1"/>
          </p:cNvSpPr>
          <p:nvPr>
            <p:ph type="subTitle" idx="1"/>
          </p:nvPr>
        </p:nvSpPr>
        <p:spPr/>
        <p:txBody>
          <a:bodyPr/>
          <a:lstStyle/>
          <a:p>
            <a:r>
              <a:rPr lang="en-US" sz="3600" spc="300" dirty="0"/>
              <a:t>Workshop</a:t>
            </a:r>
            <a:endParaRPr lang="en-AU" sz="3600" spc="300" dirty="0"/>
          </a:p>
        </p:txBody>
      </p:sp>
      <p:pic>
        <p:nvPicPr>
          <p:cNvPr id="8" name="Picture Placeholder 7" descr="A person wearing glasses and smiling at the camera&#10;&#10;Description automatically generated">
            <a:extLst>
              <a:ext uri="{FF2B5EF4-FFF2-40B4-BE49-F238E27FC236}">
                <a16:creationId xmlns:a16="http://schemas.microsoft.com/office/drawing/2014/main" id="{D918FF26-AA23-4B0E-A097-C2A4EC47669E}"/>
              </a:ext>
            </a:extLst>
          </p:cNvPr>
          <p:cNvPicPr>
            <a:picLocks noGrp="1" noChangeAspect="1"/>
          </p:cNvPicPr>
          <p:nvPr>
            <p:ph type="pic" sz="quarter" idx="14"/>
          </p:nvPr>
        </p:nvPicPr>
        <p:blipFill rotWithShape="1">
          <a:blip r:embed="rId3"/>
          <a:srcRect t="24555" b="4374"/>
          <a:stretch/>
        </p:blipFill>
        <p:spPr>
          <a:xfrm>
            <a:off x="546888" y="5693973"/>
            <a:ext cx="964449" cy="868006"/>
          </a:xfrm>
        </p:spPr>
      </p:pic>
      <p:sp>
        <p:nvSpPr>
          <p:cNvPr id="4" name="Text Placeholder 3">
            <a:extLst>
              <a:ext uri="{FF2B5EF4-FFF2-40B4-BE49-F238E27FC236}">
                <a16:creationId xmlns:a16="http://schemas.microsoft.com/office/drawing/2014/main" id="{1B5C459A-AFFF-42F2-93F0-E0F248A2E2A1}"/>
              </a:ext>
            </a:extLst>
          </p:cNvPr>
          <p:cNvSpPr>
            <a:spLocks noGrp="1"/>
          </p:cNvSpPr>
          <p:nvPr>
            <p:ph type="body" sz="quarter" idx="15"/>
          </p:nvPr>
        </p:nvSpPr>
        <p:spPr/>
        <p:txBody>
          <a:bodyPr/>
          <a:lstStyle/>
          <a:p>
            <a:r>
              <a:rPr lang="en-US" dirty="0">
                <a:hlinkClick r:id="rId4">
                  <a:extLst>
                    <a:ext uri="{A12FA001-AC4F-418D-AE19-62706E023703}">
                      <ahyp:hlinkClr xmlns:ahyp="http://schemas.microsoft.com/office/drawing/2018/hyperlinkcolor" val="tx"/>
                    </a:ext>
                  </a:extLst>
                </a:hlinkClick>
              </a:rPr>
              <a:t>David.Wright@Kofax.com</a:t>
            </a:r>
            <a:endParaRPr lang="en-AU" dirty="0"/>
          </a:p>
        </p:txBody>
      </p:sp>
      <p:sp>
        <p:nvSpPr>
          <p:cNvPr id="5" name="Text Placeholder 4">
            <a:extLst>
              <a:ext uri="{FF2B5EF4-FFF2-40B4-BE49-F238E27FC236}">
                <a16:creationId xmlns:a16="http://schemas.microsoft.com/office/drawing/2014/main" id="{79B5623E-2234-4C3A-A807-B259978D1F34}"/>
              </a:ext>
            </a:extLst>
          </p:cNvPr>
          <p:cNvSpPr>
            <a:spLocks noGrp="1"/>
          </p:cNvSpPr>
          <p:nvPr>
            <p:ph type="body" sz="quarter" idx="16"/>
          </p:nvPr>
        </p:nvSpPr>
        <p:spPr/>
        <p:txBody>
          <a:bodyPr/>
          <a:lstStyle/>
          <a:p>
            <a:r>
              <a:rPr lang="en-US" dirty="0"/>
              <a:t>Partner Development Manager</a:t>
            </a:r>
            <a:endParaRPr lang="en-AU" dirty="0"/>
          </a:p>
          <a:p>
            <a:endParaRPr lang="en-AU" dirty="0"/>
          </a:p>
        </p:txBody>
      </p:sp>
    </p:spTree>
    <p:extLst>
      <p:ext uri="{BB962C8B-B14F-4D97-AF65-F5344CB8AC3E}">
        <p14:creationId xmlns:p14="http://schemas.microsoft.com/office/powerpoint/2010/main" val="20929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altLang="de-DE"/>
              <a:t>Problems that Kofax tackles with AI</a:t>
            </a:r>
          </a:p>
        </p:txBody>
      </p:sp>
      <p:sp>
        <p:nvSpPr>
          <p:cNvPr id="2151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6D679586-47F0-47CF-B8C3-3A45AE1BEC6E}" type="slidenum">
              <a:rPr lang="en-US" altLang="de-DE" smtClean="0"/>
              <a:pPr fontAlgn="base">
                <a:spcBef>
                  <a:spcPct val="0"/>
                </a:spcBef>
                <a:spcAft>
                  <a:spcPct val="0"/>
                </a:spcAft>
              </a:pPr>
              <a:t>10</a:t>
            </a:fld>
            <a:endParaRPr lang="en-US" altLang="de-DE"/>
          </a:p>
        </p:txBody>
      </p:sp>
      <p:sp>
        <p:nvSpPr>
          <p:cNvPr id="2" name="Text Placeholder 1">
            <a:extLst>
              <a:ext uri="{FF2B5EF4-FFF2-40B4-BE49-F238E27FC236}">
                <a16:creationId xmlns:a16="http://schemas.microsoft.com/office/drawing/2014/main" id="{B3025F23-67F1-4C6B-92F9-9C8BC86753CC}"/>
              </a:ext>
            </a:extLst>
          </p:cNvPr>
          <p:cNvSpPr>
            <a:spLocks noGrp="1"/>
          </p:cNvSpPr>
          <p:nvPr>
            <p:ph type="body" sz="quarter" idx="15"/>
          </p:nvPr>
        </p:nvSpPr>
        <p:spPr/>
        <p:txBody>
          <a:bodyPr/>
          <a:lstStyle/>
          <a:p>
            <a:endParaRPr lang="en-US"/>
          </a:p>
        </p:txBody>
      </p:sp>
      <p:sp>
        <p:nvSpPr>
          <p:cNvPr id="7" name="Hexagon 6"/>
          <p:cNvSpPr/>
          <p:nvPr/>
        </p:nvSpPr>
        <p:spPr bwMode="auto">
          <a:xfrm>
            <a:off x="3328988" y="1352635"/>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Reasoning and Problem Solving</a:t>
            </a:r>
          </a:p>
        </p:txBody>
      </p:sp>
      <p:sp>
        <p:nvSpPr>
          <p:cNvPr id="10" name="Hexagon 9"/>
          <p:cNvSpPr/>
          <p:nvPr/>
        </p:nvSpPr>
        <p:spPr bwMode="auto">
          <a:xfrm>
            <a:off x="5076825" y="2325772"/>
            <a:ext cx="2046288"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Knowledge Represen-tation</a:t>
            </a:r>
          </a:p>
        </p:txBody>
      </p:sp>
      <p:sp>
        <p:nvSpPr>
          <p:cNvPr id="11" name="Hexagon 10"/>
          <p:cNvSpPr/>
          <p:nvPr/>
        </p:nvSpPr>
        <p:spPr bwMode="auto">
          <a:xfrm>
            <a:off x="3275013" y="3297322"/>
            <a:ext cx="2047875" cy="1765300"/>
          </a:xfrm>
          <a:prstGeom prst="hexagon">
            <a:avLst/>
          </a:prstGeom>
          <a:gradFill flip="none" rotWithShape="1">
            <a:gsLst>
              <a:gs pos="0">
                <a:schemeClr val="accent5"/>
              </a:gs>
              <a:gs pos="77000">
                <a:schemeClr val="accent1">
                  <a:shade val="67500"/>
                  <a:satMod val="115000"/>
                </a:schemeClr>
              </a:gs>
              <a:gs pos="100000">
                <a:schemeClr val="accent1">
                  <a:shade val="100000"/>
                  <a:satMod val="115000"/>
                </a:schemeClr>
              </a:gs>
            </a:gsLst>
            <a:lin ang="5400000" scaled="1"/>
            <a:tileRect/>
          </a:gra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Planning</a:t>
            </a:r>
          </a:p>
        </p:txBody>
      </p:sp>
      <p:sp>
        <p:nvSpPr>
          <p:cNvPr id="12" name="Hexagon 11"/>
          <p:cNvSpPr/>
          <p:nvPr/>
        </p:nvSpPr>
        <p:spPr bwMode="auto">
          <a:xfrm>
            <a:off x="5076825" y="4270460"/>
            <a:ext cx="2046288" cy="1765300"/>
          </a:xfrm>
          <a:prstGeom prst="hexagon">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Learning and Adaptation</a:t>
            </a:r>
          </a:p>
        </p:txBody>
      </p:sp>
      <p:sp>
        <p:nvSpPr>
          <p:cNvPr id="13" name="Hexagon 12"/>
          <p:cNvSpPr/>
          <p:nvPr/>
        </p:nvSpPr>
        <p:spPr bwMode="auto">
          <a:xfrm>
            <a:off x="6823075" y="1400260"/>
            <a:ext cx="2047875" cy="1765300"/>
          </a:xfrm>
          <a:prstGeom prst="hexagon">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Natural Language Processing</a:t>
            </a:r>
          </a:p>
        </p:txBody>
      </p:sp>
      <p:sp>
        <p:nvSpPr>
          <p:cNvPr id="14" name="Hexagon 13"/>
          <p:cNvSpPr/>
          <p:nvPr/>
        </p:nvSpPr>
        <p:spPr bwMode="auto">
          <a:xfrm>
            <a:off x="6823075" y="3344947"/>
            <a:ext cx="2047875" cy="1765300"/>
          </a:xfrm>
          <a:prstGeom prst="hexagon">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Perception</a:t>
            </a:r>
          </a:p>
        </p:txBody>
      </p:sp>
      <p:sp>
        <p:nvSpPr>
          <p:cNvPr id="15" name="Hexagon 14"/>
          <p:cNvSpPr/>
          <p:nvPr/>
        </p:nvSpPr>
        <p:spPr bwMode="auto">
          <a:xfrm>
            <a:off x="8569325" y="2373397"/>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Motion </a:t>
            </a:r>
          </a:p>
          <a:p>
            <a:pPr algn="ctr" eaLnBrk="1" hangingPunct="1">
              <a:defRPr/>
            </a:pPr>
            <a:r>
              <a:rPr lang="de-DE" dirty="0">
                <a:solidFill>
                  <a:schemeClr val="bg1"/>
                </a:solidFill>
              </a:rPr>
              <a:t>and Manipu-lation</a:t>
            </a:r>
          </a:p>
        </p:txBody>
      </p:sp>
      <p:sp>
        <p:nvSpPr>
          <p:cNvPr id="16" name="Hexagon 15"/>
          <p:cNvSpPr/>
          <p:nvPr/>
        </p:nvSpPr>
        <p:spPr bwMode="auto">
          <a:xfrm>
            <a:off x="8569325" y="4318085"/>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Social Intelligence</a:t>
            </a:r>
          </a:p>
        </p:txBody>
      </p:sp>
      <p:sp>
        <p:nvSpPr>
          <p:cNvPr id="17" name="Hexagon 16"/>
          <p:cNvSpPr/>
          <p:nvPr/>
        </p:nvSpPr>
        <p:spPr bwMode="auto">
          <a:xfrm>
            <a:off x="1555750" y="2271797"/>
            <a:ext cx="2047875" cy="1765300"/>
          </a:xfrm>
          <a:prstGeom prst="hexagon">
            <a:avLst/>
          </a:prstGeom>
          <a:solidFill>
            <a:schemeClr val="accent5"/>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de-DE" dirty="0">
                <a:solidFill>
                  <a:schemeClr val="bg1"/>
                </a:solidFill>
              </a:rPr>
              <a:t>Creativity</a:t>
            </a:r>
          </a:p>
        </p:txBody>
      </p:sp>
    </p:spTree>
    <p:extLst>
      <p:ext uri="{BB962C8B-B14F-4D97-AF65-F5344CB8AC3E}">
        <p14:creationId xmlns:p14="http://schemas.microsoft.com/office/powerpoint/2010/main" val="244542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8379" y="1848728"/>
            <a:ext cx="2420377" cy="2420377"/>
          </a:xfrm>
          <a:prstGeom prst="rect">
            <a:avLst/>
          </a:prstGeom>
        </p:spPr>
      </p:pic>
      <p:sp>
        <p:nvSpPr>
          <p:cNvPr id="7" name="Rectangle 6"/>
          <p:cNvSpPr/>
          <p:nvPr/>
        </p:nvSpPr>
        <p:spPr bwMode="auto">
          <a:xfrm rot="16200000">
            <a:off x="-2086730" y="3195769"/>
            <a:ext cx="5444706" cy="625166"/>
          </a:xfrm>
          <a:prstGeom prst="rect">
            <a:avLst/>
          </a:prstGeom>
          <a:solidFill>
            <a:schemeClr val="accent2"/>
          </a:solidFill>
          <a:ln w="0" cap="flat" cmpd="sng" algn="ctr">
            <a:solidFill>
              <a:schemeClr val="accent2">
                <a:lumMod val="75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bg1"/>
                </a:solidFill>
                <a:effectLst/>
                <a:latin typeface="Arial" charset="0"/>
              </a:rPr>
              <a:t>Artificial</a:t>
            </a:r>
            <a:r>
              <a:rPr kumimoji="0" lang="en-US" sz="2400" b="1" i="0" u="none" strike="noStrike" cap="none" normalizeH="0">
                <a:ln>
                  <a:noFill/>
                </a:ln>
                <a:solidFill>
                  <a:schemeClr val="bg1"/>
                </a:solidFill>
                <a:effectLst/>
                <a:latin typeface="Arial" charset="0"/>
              </a:rPr>
              <a:t> Intelligence at Kofax</a:t>
            </a:r>
            <a:endParaRPr kumimoji="0" lang="en-US" sz="2400" b="1" i="0" u="none" strike="noStrike" cap="none" normalizeH="0" baseline="0">
              <a:ln>
                <a:noFill/>
              </a:ln>
              <a:solidFill>
                <a:schemeClr val="bg1"/>
              </a:solidFill>
              <a:effectLst/>
              <a:latin typeface="Arial" charset="0"/>
            </a:endParaRPr>
          </a:p>
        </p:txBody>
      </p:sp>
      <p:sp>
        <p:nvSpPr>
          <p:cNvPr id="8" name="Rectangle 7"/>
          <p:cNvSpPr/>
          <p:nvPr/>
        </p:nvSpPr>
        <p:spPr bwMode="auto">
          <a:xfrm rot="16200000">
            <a:off x="62240" y="1802003"/>
            <a:ext cx="2856958"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Machine Learning</a:t>
            </a:r>
          </a:p>
        </p:txBody>
      </p:sp>
      <p:sp>
        <p:nvSpPr>
          <p:cNvPr id="9" name="Rectangle 8"/>
          <p:cNvSpPr/>
          <p:nvPr/>
        </p:nvSpPr>
        <p:spPr bwMode="auto">
          <a:xfrm rot="16200000">
            <a:off x="704594" y="4069998"/>
            <a:ext cx="1572248"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Natural Language Processing</a:t>
            </a:r>
          </a:p>
        </p:txBody>
      </p:sp>
      <p:grpSp>
        <p:nvGrpSpPr>
          <p:cNvPr id="54" name="Group 53"/>
          <p:cNvGrpSpPr/>
          <p:nvPr/>
        </p:nvGrpSpPr>
        <p:grpSpPr>
          <a:xfrm>
            <a:off x="1991826" y="1138798"/>
            <a:ext cx="1453266" cy="2145015"/>
            <a:chOff x="4555109" y="1181671"/>
            <a:chExt cx="1453266" cy="2145015"/>
          </a:xfrm>
        </p:grpSpPr>
        <p:sp>
          <p:nvSpPr>
            <p:cNvPr id="13" name="Rectangle 12"/>
            <p:cNvSpPr/>
            <p:nvPr/>
          </p:nvSpPr>
          <p:spPr bwMode="auto">
            <a:xfrm>
              <a:off x="4577141" y="1181671"/>
              <a:ext cx="1431234" cy="578749"/>
            </a:xfrm>
            <a:prstGeom prst="rect">
              <a:avLst/>
            </a:prstGeom>
            <a:solidFill>
              <a:schemeClr val="tx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Predictive /</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Probabilistic</a:t>
              </a:r>
            </a:p>
          </p:txBody>
        </p:sp>
        <p:sp>
          <p:nvSpPr>
            <p:cNvPr id="15" name="Rectangle 14"/>
            <p:cNvSpPr/>
            <p:nvPr/>
          </p:nvSpPr>
          <p:spPr bwMode="auto">
            <a:xfrm>
              <a:off x="4555109" y="2747937"/>
              <a:ext cx="1431234" cy="578749"/>
            </a:xfrm>
            <a:prstGeom prst="rect">
              <a:avLst/>
            </a:prstGeom>
            <a:solidFill>
              <a:schemeClr val="tx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Neural Network</a:t>
              </a:r>
            </a:p>
          </p:txBody>
        </p:sp>
      </p:grpSp>
      <p:grpSp>
        <p:nvGrpSpPr>
          <p:cNvPr id="56" name="Group 55"/>
          <p:cNvGrpSpPr/>
          <p:nvPr/>
        </p:nvGrpSpPr>
        <p:grpSpPr>
          <a:xfrm>
            <a:off x="3553094" y="2372570"/>
            <a:ext cx="3199240" cy="1305108"/>
            <a:chOff x="6116377" y="2450611"/>
            <a:chExt cx="3199240" cy="1305108"/>
          </a:xfrm>
        </p:grpSpPr>
        <p:sp>
          <p:nvSpPr>
            <p:cNvPr id="19" name="Rectangle 18"/>
            <p:cNvSpPr/>
            <p:nvPr/>
          </p:nvSpPr>
          <p:spPr bwMode="auto">
            <a:xfrm>
              <a:off x="6116379" y="2450611"/>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rPr>
                <a:t>OCR</a:t>
              </a:r>
              <a:r>
                <a:rPr kumimoji="0" lang="en-US" sz="1600" b="1" i="0" u="none" strike="noStrike" cap="none" normalizeH="0" dirty="0">
                  <a:ln>
                    <a:noFill/>
                  </a:ln>
                  <a:solidFill>
                    <a:schemeClr val="bg1"/>
                  </a:solidFill>
                  <a:effectLst/>
                  <a:latin typeface="Arial" charset="0"/>
                </a:rPr>
                <a:t> | ICR</a:t>
              </a:r>
              <a:endParaRPr kumimoji="0" lang="en-US" sz="1600" b="1" i="0" u="none" strike="noStrike" cap="none" normalizeH="0" baseline="0" dirty="0">
                <a:ln>
                  <a:noFill/>
                </a:ln>
                <a:solidFill>
                  <a:schemeClr val="bg1"/>
                </a:solidFill>
                <a:effectLst/>
                <a:latin typeface="Arial" charset="0"/>
              </a:endParaRPr>
            </a:p>
          </p:txBody>
        </p:sp>
        <p:sp>
          <p:nvSpPr>
            <p:cNvPr id="20" name="Rectangle 19"/>
            <p:cNvSpPr/>
            <p:nvPr/>
          </p:nvSpPr>
          <p:spPr bwMode="auto">
            <a:xfrm>
              <a:off x="7781016" y="2450611"/>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Mobile</a:t>
              </a:r>
              <a:r>
                <a:rPr kumimoji="0" lang="en-US" sz="1600" b="1" i="0" u="none" strike="noStrike" cap="none" normalizeH="0">
                  <a:ln>
                    <a:noFill/>
                  </a:ln>
                  <a:solidFill>
                    <a:schemeClr val="bg1"/>
                  </a:solidFill>
                  <a:effectLst/>
                  <a:latin typeface="Arial" charset="0"/>
                </a:rPr>
                <a:t> OCR</a:t>
              </a:r>
              <a:endParaRPr kumimoji="0" lang="en-US" sz="1600" b="1" i="0" u="none" strike="noStrike" cap="none" normalizeH="0" baseline="0">
                <a:ln>
                  <a:noFill/>
                </a:ln>
                <a:solidFill>
                  <a:schemeClr val="bg1"/>
                </a:solidFill>
                <a:effectLst/>
                <a:latin typeface="Arial" charset="0"/>
              </a:endParaRPr>
            </a:p>
          </p:txBody>
        </p:sp>
        <p:sp>
          <p:nvSpPr>
            <p:cNvPr id="21" name="Rectangle 20"/>
            <p:cNvSpPr/>
            <p:nvPr/>
          </p:nvSpPr>
          <p:spPr bwMode="auto">
            <a:xfrm>
              <a:off x="6116377" y="3160474"/>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Signature Verification</a:t>
              </a:r>
            </a:p>
          </p:txBody>
        </p:sp>
        <p:sp>
          <p:nvSpPr>
            <p:cNvPr id="27" name="Rectangle 26"/>
            <p:cNvSpPr/>
            <p:nvPr/>
          </p:nvSpPr>
          <p:spPr bwMode="auto">
            <a:xfrm>
              <a:off x="7781014" y="3176970"/>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Facial Recognition</a:t>
              </a:r>
            </a:p>
          </p:txBody>
        </p:sp>
      </p:grpSp>
      <p:sp>
        <p:nvSpPr>
          <p:cNvPr id="39" name="Rectangle 38"/>
          <p:cNvSpPr/>
          <p:nvPr/>
        </p:nvSpPr>
        <p:spPr bwMode="auto">
          <a:xfrm rot="16200000">
            <a:off x="1034102" y="5368979"/>
            <a:ext cx="898499" cy="824952"/>
          </a:xfrm>
          <a:prstGeom prst="rect">
            <a:avLst/>
          </a:prstGeom>
          <a:solidFill>
            <a:schemeClr val="accent3"/>
          </a:solidFill>
          <a:ln w="0" cap="flat" cmpd="sng" algn="ctr">
            <a:solidFill>
              <a:schemeClr val="accent3"/>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Vision</a:t>
            </a:r>
          </a:p>
        </p:txBody>
      </p:sp>
      <p:grpSp>
        <p:nvGrpSpPr>
          <p:cNvPr id="58" name="Group 57"/>
          <p:cNvGrpSpPr/>
          <p:nvPr/>
        </p:nvGrpSpPr>
        <p:grpSpPr>
          <a:xfrm>
            <a:off x="1991825" y="5436313"/>
            <a:ext cx="4990608" cy="686854"/>
            <a:chOff x="4555108" y="5479186"/>
            <a:chExt cx="4990608" cy="686854"/>
          </a:xfrm>
        </p:grpSpPr>
        <p:sp>
          <p:nvSpPr>
            <p:cNvPr id="40" name="Rectangle 39"/>
            <p:cNvSpPr/>
            <p:nvPr/>
          </p:nvSpPr>
          <p:spPr bwMode="auto">
            <a:xfrm>
              <a:off x="4555108" y="5482615"/>
              <a:ext cx="1513411" cy="683425"/>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Image Classification*</a:t>
              </a:r>
            </a:p>
          </p:txBody>
        </p:sp>
        <p:sp>
          <p:nvSpPr>
            <p:cNvPr id="41" name="Rectangle 40"/>
            <p:cNvSpPr/>
            <p:nvPr/>
          </p:nvSpPr>
          <p:spPr bwMode="auto">
            <a:xfrm>
              <a:off x="6152275" y="5479186"/>
              <a:ext cx="1534598" cy="683425"/>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Line detection</a:t>
              </a:r>
            </a:p>
          </p:txBody>
        </p:sp>
        <p:sp>
          <p:nvSpPr>
            <p:cNvPr id="42" name="Rectangle 41"/>
            <p:cNvSpPr/>
            <p:nvPr/>
          </p:nvSpPr>
          <p:spPr bwMode="auto">
            <a:xfrm>
              <a:off x="7746785" y="5479186"/>
              <a:ext cx="1798931" cy="683425"/>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bg1"/>
                  </a:solidFill>
                  <a:latin typeface="Arial" charset="0"/>
                </a:rPr>
                <a:t>RPA Dynamic Screen Interpretation</a:t>
              </a:r>
              <a:endParaRPr kumimoji="0" lang="en-US" sz="1600" b="1" i="0" u="none" strike="noStrike" cap="none" normalizeH="0" baseline="0" dirty="0">
                <a:ln>
                  <a:noFill/>
                </a:ln>
                <a:solidFill>
                  <a:schemeClr val="bg1"/>
                </a:solidFill>
                <a:effectLst/>
                <a:latin typeface="Arial" charset="0"/>
              </a:endParaRPr>
            </a:p>
          </p:txBody>
        </p:sp>
      </p:grpSp>
      <p:grpSp>
        <p:nvGrpSpPr>
          <p:cNvPr id="3" name="Group 2"/>
          <p:cNvGrpSpPr/>
          <p:nvPr/>
        </p:nvGrpSpPr>
        <p:grpSpPr>
          <a:xfrm>
            <a:off x="3578803" y="785999"/>
            <a:ext cx="4850595" cy="1276097"/>
            <a:chOff x="3722736" y="574332"/>
            <a:chExt cx="4850595" cy="1276097"/>
          </a:xfrm>
        </p:grpSpPr>
        <p:sp>
          <p:nvSpPr>
            <p:cNvPr id="16" name="Rectangle 15"/>
            <p:cNvSpPr/>
            <p:nvPr/>
          </p:nvSpPr>
          <p:spPr bwMode="auto">
            <a:xfrm>
              <a:off x="3722736" y="577751"/>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Document Classification*</a:t>
              </a:r>
            </a:p>
          </p:txBody>
        </p:sp>
        <p:sp>
          <p:nvSpPr>
            <p:cNvPr id="17" name="Rectangle 16"/>
            <p:cNvSpPr/>
            <p:nvPr/>
          </p:nvSpPr>
          <p:spPr bwMode="auto">
            <a:xfrm>
              <a:off x="3722736" y="1271680"/>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Document Separation*°</a:t>
              </a:r>
            </a:p>
          </p:txBody>
        </p:sp>
        <p:sp>
          <p:nvSpPr>
            <p:cNvPr id="18" name="Rectangle 17"/>
            <p:cNvSpPr/>
            <p:nvPr/>
          </p:nvSpPr>
          <p:spPr bwMode="auto">
            <a:xfrm>
              <a:off x="5377178" y="57433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chemeClr val="bg1"/>
                  </a:solidFill>
                  <a:effectLst/>
                  <a:latin typeface="Arial" charset="0"/>
                </a:rPr>
                <a:t>Data Extraction*</a:t>
              </a:r>
            </a:p>
          </p:txBody>
        </p:sp>
        <p:sp>
          <p:nvSpPr>
            <p:cNvPr id="25" name="Rectangle 24"/>
            <p:cNvSpPr/>
            <p:nvPr/>
          </p:nvSpPr>
          <p:spPr bwMode="auto">
            <a:xfrm>
              <a:off x="5374094" y="1271680"/>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Image Cleanup</a:t>
              </a:r>
            </a:p>
          </p:txBody>
        </p:sp>
        <p:sp>
          <p:nvSpPr>
            <p:cNvPr id="43" name="Rectangle 42"/>
            <p:cNvSpPr/>
            <p:nvPr/>
          </p:nvSpPr>
          <p:spPr bwMode="auto">
            <a:xfrm>
              <a:off x="7038730" y="57433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Language Detection*</a:t>
              </a:r>
            </a:p>
          </p:txBody>
        </p:sp>
        <p:sp>
          <p:nvSpPr>
            <p:cNvPr id="47" name="Rectangle 46"/>
            <p:cNvSpPr/>
            <p:nvPr/>
          </p:nvSpPr>
          <p:spPr bwMode="auto">
            <a:xfrm>
              <a:off x="7038730" y="1271680"/>
              <a:ext cx="1534601" cy="578749"/>
            </a:xfrm>
            <a:prstGeom prst="rect">
              <a:avLst/>
            </a:prstGeom>
            <a:solidFill>
              <a:schemeClr val="bg2"/>
            </a:solidFill>
            <a:ln w="38100" cap="flat" cmpd="sng" algn="ctr">
              <a:solidFill>
                <a:schemeClr val="tx2"/>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chemeClr val="tx2">
                      <a:lumMod val="75000"/>
                    </a:schemeClr>
                  </a:solidFill>
                  <a:effectLst/>
                  <a:latin typeface="Arial" charset="0"/>
                </a:rPr>
                <a:t>Document</a:t>
              </a:r>
              <a:r>
                <a:rPr kumimoji="0" lang="en-US" sz="1600" b="1" u="none" strike="noStrike" cap="none" normalizeH="0" dirty="0">
                  <a:ln>
                    <a:noFill/>
                  </a:ln>
                  <a:solidFill>
                    <a:schemeClr val="tx2">
                      <a:lumMod val="75000"/>
                    </a:schemeClr>
                  </a:solidFill>
                  <a:effectLst/>
                  <a:latin typeface="Arial" charset="0"/>
                </a:rPr>
                <a:t> Clustering</a:t>
              </a:r>
              <a:endParaRPr kumimoji="0" lang="en-US" sz="1600" b="1" u="none" strike="noStrike" cap="none" normalizeH="0" baseline="0" dirty="0">
                <a:ln>
                  <a:noFill/>
                </a:ln>
                <a:solidFill>
                  <a:schemeClr val="tx2">
                    <a:lumMod val="75000"/>
                  </a:schemeClr>
                </a:solidFill>
                <a:effectLst/>
                <a:latin typeface="Arial" charset="0"/>
              </a:endParaRPr>
            </a:p>
          </p:txBody>
        </p:sp>
      </p:grpSp>
      <p:grpSp>
        <p:nvGrpSpPr>
          <p:cNvPr id="4" name="Group 3"/>
          <p:cNvGrpSpPr/>
          <p:nvPr/>
        </p:nvGrpSpPr>
        <p:grpSpPr>
          <a:xfrm>
            <a:off x="1991826" y="4062526"/>
            <a:ext cx="8248174" cy="832423"/>
            <a:chOff x="2135759" y="3850859"/>
            <a:chExt cx="8248174" cy="832423"/>
          </a:xfrm>
        </p:grpSpPr>
        <p:sp>
          <p:nvSpPr>
            <p:cNvPr id="22" name="Rectangle 21"/>
            <p:cNvSpPr/>
            <p:nvPr/>
          </p:nvSpPr>
          <p:spPr bwMode="auto">
            <a:xfrm>
              <a:off x="2135759" y="3858330"/>
              <a:ext cx="1431234"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Context Extraction*</a:t>
              </a:r>
              <a:endParaRPr lang="en-US" sz="1600" b="1" dirty="0">
                <a:solidFill>
                  <a:schemeClr val="bg1"/>
                </a:solidFill>
                <a:latin typeface="Arial" charset="0"/>
              </a:endParaRPr>
            </a:p>
          </p:txBody>
        </p:sp>
        <p:sp>
          <p:nvSpPr>
            <p:cNvPr id="23" name="Rectangle 22"/>
            <p:cNvSpPr/>
            <p:nvPr/>
          </p:nvSpPr>
          <p:spPr bwMode="auto">
            <a:xfrm>
              <a:off x="3679915" y="3857095"/>
              <a:ext cx="1534599"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Sentiment Analysis</a:t>
              </a:r>
              <a:endParaRPr lang="en-US" sz="1600" b="1" dirty="0">
                <a:solidFill>
                  <a:schemeClr val="bg1"/>
                </a:solidFill>
                <a:latin typeface="Arial" charset="0"/>
              </a:endParaRPr>
            </a:p>
          </p:txBody>
        </p:sp>
        <p:sp>
          <p:nvSpPr>
            <p:cNvPr id="24" name="Rectangle 23"/>
            <p:cNvSpPr/>
            <p:nvPr/>
          </p:nvSpPr>
          <p:spPr bwMode="auto">
            <a:xfrm>
              <a:off x="5366158" y="3850859"/>
              <a:ext cx="1534599" cy="824952"/>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a:solidFill>
                    <a:schemeClr val="bg1"/>
                  </a:solidFill>
                  <a:latin typeface="Arial" charset="0"/>
                </a:rPr>
                <a:t>Named Entity Recognition</a:t>
              </a:r>
              <a:endParaRPr lang="en-US" sz="1600" b="1" dirty="0">
                <a:solidFill>
                  <a:schemeClr val="bg1"/>
                </a:solidFill>
                <a:latin typeface="Arial" charset="0"/>
              </a:endParaRPr>
            </a:p>
          </p:txBody>
        </p:sp>
        <p:sp>
          <p:nvSpPr>
            <p:cNvPr id="38" name="Rectangle 37"/>
            <p:cNvSpPr/>
            <p:nvPr/>
          </p:nvSpPr>
          <p:spPr bwMode="auto">
            <a:xfrm>
              <a:off x="7031924" y="3858330"/>
              <a:ext cx="1534599" cy="824952"/>
            </a:xfrm>
            <a:prstGeom prst="rect">
              <a:avLst/>
            </a:prstGeom>
            <a:solidFill>
              <a:schemeClr val="accent5">
                <a:lumMod val="60000"/>
                <a:lumOff val="40000"/>
              </a:schemeClr>
            </a:solidFill>
            <a:ln w="38100" cap="flat" cmpd="sng" algn="ctr">
              <a:solidFill>
                <a:schemeClr val="accent5"/>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Syntax</a:t>
              </a:r>
              <a:r>
                <a:rPr kumimoji="0" lang="en-US" sz="1600" b="1" i="0" u="none" strike="noStrike" cap="none" normalizeH="0">
                  <a:ln>
                    <a:noFill/>
                  </a:ln>
                  <a:solidFill>
                    <a:schemeClr val="bg1"/>
                  </a:solidFill>
                  <a:effectLst/>
                  <a:latin typeface="Arial" charset="0"/>
                </a:rPr>
                <a:t> </a:t>
              </a:r>
            </a:p>
            <a:p>
              <a:pPr marL="0" marR="0" indent="0" algn="ctr" defTabSz="914400" rtl="0" eaLnBrk="1" fontAlgn="base" latinLnBrk="0" hangingPunct="1">
                <a:lnSpc>
                  <a:spcPct val="100000"/>
                </a:lnSpc>
                <a:spcBef>
                  <a:spcPct val="0"/>
                </a:spcBef>
                <a:spcAft>
                  <a:spcPct val="0"/>
                </a:spcAft>
                <a:buClrTx/>
                <a:buSzTx/>
                <a:buFontTx/>
                <a:buNone/>
                <a:tabLst/>
              </a:pPr>
              <a:r>
                <a:rPr lang="en-US" sz="1600" b="1" baseline="0">
                  <a:solidFill>
                    <a:schemeClr val="bg1"/>
                  </a:solidFill>
                  <a:latin typeface="Arial" charset="0"/>
                </a:rPr>
                <a:t>Analysis</a:t>
              </a:r>
              <a:endParaRPr kumimoji="0" lang="en-US" sz="1600" b="1" i="0" u="none" strike="noStrike" cap="none" normalizeH="0" baseline="0">
                <a:ln>
                  <a:noFill/>
                </a:ln>
                <a:solidFill>
                  <a:schemeClr val="bg1"/>
                </a:solidFill>
                <a:effectLst/>
                <a:latin typeface="Arial" charset="0"/>
              </a:endParaRPr>
            </a:p>
          </p:txBody>
        </p:sp>
        <p:sp>
          <p:nvSpPr>
            <p:cNvPr id="45" name="Rectangle 44"/>
            <p:cNvSpPr/>
            <p:nvPr/>
          </p:nvSpPr>
          <p:spPr bwMode="auto">
            <a:xfrm>
              <a:off x="8685189" y="3858330"/>
              <a:ext cx="1698744" cy="824952"/>
            </a:xfrm>
            <a:prstGeom prst="rect">
              <a:avLst/>
            </a:prstGeom>
            <a:solidFill>
              <a:schemeClr val="accent5">
                <a:lumMod val="60000"/>
                <a:lumOff val="40000"/>
              </a:schemeClr>
            </a:solidFill>
            <a:ln w="38100" cap="flat" cmpd="sng" algn="ctr">
              <a:solidFill>
                <a:schemeClr val="accent5"/>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Document</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Summarization</a:t>
              </a:r>
            </a:p>
          </p:txBody>
        </p:sp>
      </p:grpSp>
      <p:sp>
        <p:nvSpPr>
          <p:cNvPr id="46" name="Rectangle 45">
            <a:extLst>
              <a:ext uri="{FF2B5EF4-FFF2-40B4-BE49-F238E27FC236}">
                <a16:creationId xmlns:a16="http://schemas.microsoft.com/office/drawing/2014/main" id="{F3420841-7D5D-4D8D-A30A-916E9DC3952A}"/>
              </a:ext>
            </a:extLst>
          </p:cNvPr>
          <p:cNvSpPr/>
          <p:nvPr/>
        </p:nvSpPr>
        <p:spPr bwMode="auto">
          <a:xfrm>
            <a:off x="6887989" y="3094352"/>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Handwriting Detection</a:t>
            </a:r>
          </a:p>
        </p:txBody>
      </p:sp>
      <p:sp>
        <p:nvSpPr>
          <p:cNvPr id="55" name="Rectangle 54">
            <a:extLst>
              <a:ext uri="{FF2B5EF4-FFF2-40B4-BE49-F238E27FC236}">
                <a16:creationId xmlns:a16="http://schemas.microsoft.com/office/drawing/2014/main" id="{1D4818DC-7A73-42C9-B9F0-19F31F50A411}"/>
              </a:ext>
            </a:extLst>
          </p:cNvPr>
          <p:cNvSpPr/>
          <p:nvPr/>
        </p:nvSpPr>
        <p:spPr bwMode="auto">
          <a:xfrm>
            <a:off x="6887989" y="2375623"/>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bg1"/>
                </a:solidFill>
                <a:effectLst/>
                <a:latin typeface="Arial" charset="0"/>
              </a:rPr>
              <a:t>VRS page</a:t>
            </a:r>
            <a:br>
              <a:rPr kumimoji="0" lang="en-US" sz="1600" b="1" i="0" u="none" strike="noStrike" cap="none" normalizeH="0" baseline="0">
                <a:ln>
                  <a:noFill/>
                </a:ln>
                <a:solidFill>
                  <a:schemeClr val="bg1"/>
                </a:solidFill>
                <a:effectLst/>
                <a:latin typeface="Arial" charset="0"/>
              </a:rPr>
            </a:br>
            <a:r>
              <a:rPr kumimoji="0" lang="en-US" sz="1600" b="1" i="0" u="none" strike="noStrike" cap="none" normalizeH="0" baseline="0">
                <a:ln>
                  <a:noFill/>
                </a:ln>
                <a:solidFill>
                  <a:schemeClr val="bg1"/>
                </a:solidFill>
                <a:effectLst/>
                <a:latin typeface="Arial" charset="0"/>
              </a:rPr>
              <a:t>rotation</a:t>
            </a:r>
          </a:p>
        </p:txBody>
      </p:sp>
      <p:sp>
        <p:nvSpPr>
          <p:cNvPr id="57" name="Rectangle 56">
            <a:extLst>
              <a:ext uri="{FF2B5EF4-FFF2-40B4-BE49-F238E27FC236}">
                <a16:creationId xmlns:a16="http://schemas.microsoft.com/office/drawing/2014/main" id="{3E86DC10-803C-43D7-9D39-EB22869D2D18}"/>
              </a:ext>
            </a:extLst>
          </p:cNvPr>
          <p:cNvSpPr/>
          <p:nvPr/>
        </p:nvSpPr>
        <p:spPr bwMode="auto">
          <a:xfrm>
            <a:off x="7068411" y="5439742"/>
            <a:ext cx="1534601" cy="679996"/>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a:solidFill>
                  <a:schemeClr val="bg1"/>
                </a:solidFill>
                <a:latin typeface="Arial" charset="0"/>
              </a:rPr>
              <a:t>Document Edge Detection</a:t>
            </a:r>
          </a:p>
        </p:txBody>
      </p:sp>
      <p:sp>
        <p:nvSpPr>
          <p:cNvPr id="60" name="Rectangle 59">
            <a:extLst>
              <a:ext uri="{FF2B5EF4-FFF2-40B4-BE49-F238E27FC236}">
                <a16:creationId xmlns:a16="http://schemas.microsoft.com/office/drawing/2014/main" id="{02F82BDB-9F30-4D8B-8EE1-5910AAE8EF38}"/>
              </a:ext>
            </a:extLst>
          </p:cNvPr>
          <p:cNvSpPr/>
          <p:nvPr/>
        </p:nvSpPr>
        <p:spPr bwMode="auto">
          <a:xfrm>
            <a:off x="10202808" y="785997"/>
            <a:ext cx="1534601" cy="578749"/>
          </a:xfrm>
          <a:prstGeom prst="rect">
            <a:avLst/>
          </a:prstGeom>
          <a:solidFill>
            <a:schemeClr val="accent5">
              <a:lumMod val="60000"/>
              <a:lumOff val="40000"/>
            </a:schemeClr>
          </a:solidFill>
          <a:ln w="57150" cap="flat" cmpd="sng" algn="ctr">
            <a:solidFill>
              <a:schemeClr val="accent5"/>
            </a:solidFill>
            <a:prstDash val="sys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Paragraph Separation</a:t>
            </a:r>
          </a:p>
        </p:txBody>
      </p:sp>
      <p:sp>
        <p:nvSpPr>
          <p:cNvPr id="61" name="Rectangle 60">
            <a:extLst>
              <a:ext uri="{FF2B5EF4-FFF2-40B4-BE49-F238E27FC236}">
                <a16:creationId xmlns:a16="http://schemas.microsoft.com/office/drawing/2014/main" id="{8FE7614D-B5C1-4866-A3DF-A76617EE3BA1}"/>
              </a:ext>
            </a:extLst>
          </p:cNvPr>
          <p:cNvSpPr/>
          <p:nvPr/>
        </p:nvSpPr>
        <p:spPr bwMode="auto">
          <a:xfrm>
            <a:off x="8556349" y="785996"/>
            <a:ext cx="1534601" cy="578749"/>
          </a:xfrm>
          <a:prstGeom prst="rect">
            <a:avLst/>
          </a:prstGeom>
          <a:solidFill>
            <a:schemeClr val="accent1"/>
          </a:solidFill>
          <a:ln w="57150" cap="flat" cmpd="sng" algn="ctr">
            <a:solidFill>
              <a:schemeClr val="accent1"/>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bg1"/>
                </a:solidFill>
                <a:latin typeface="Arial" charset="0"/>
              </a:rPr>
              <a:t>Table Header Detection*</a:t>
            </a:r>
          </a:p>
        </p:txBody>
      </p:sp>
      <p:sp>
        <p:nvSpPr>
          <p:cNvPr id="62" name="Rectangle 61">
            <a:extLst>
              <a:ext uri="{FF2B5EF4-FFF2-40B4-BE49-F238E27FC236}">
                <a16:creationId xmlns:a16="http://schemas.microsoft.com/office/drawing/2014/main" id="{A6ECE615-887D-4D66-AE5A-2BEACD7B4A9C}"/>
              </a:ext>
            </a:extLst>
          </p:cNvPr>
          <p:cNvSpPr/>
          <p:nvPr/>
        </p:nvSpPr>
        <p:spPr bwMode="auto">
          <a:xfrm>
            <a:off x="8556349" y="1471768"/>
            <a:ext cx="1534601" cy="578749"/>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charset="0"/>
              </a:rPr>
              <a:t>RPA Process Analysis</a:t>
            </a:r>
          </a:p>
        </p:txBody>
      </p:sp>
      <p:grpSp>
        <p:nvGrpSpPr>
          <p:cNvPr id="2" name="Group 1">
            <a:extLst>
              <a:ext uri="{FF2B5EF4-FFF2-40B4-BE49-F238E27FC236}">
                <a16:creationId xmlns:a16="http://schemas.microsoft.com/office/drawing/2014/main" id="{F4A6C078-F174-4C64-B410-12C662DB61B6}"/>
              </a:ext>
            </a:extLst>
          </p:cNvPr>
          <p:cNvGrpSpPr/>
          <p:nvPr/>
        </p:nvGrpSpPr>
        <p:grpSpPr>
          <a:xfrm>
            <a:off x="9691075" y="5127484"/>
            <a:ext cx="2112202" cy="1374468"/>
            <a:chOff x="10281275" y="5406424"/>
            <a:chExt cx="2112202" cy="1374468"/>
          </a:xfrm>
        </p:grpSpPr>
        <p:sp>
          <p:nvSpPr>
            <p:cNvPr id="48" name="Rectangle 47"/>
            <p:cNvSpPr/>
            <p:nvPr/>
          </p:nvSpPr>
          <p:spPr bwMode="auto">
            <a:xfrm>
              <a:off x="10281277" y="5981091"/>
              <a:ext cx="267957" cy="222231"/>
            </a:xfrm>
            <a:prstGeom prst="rect">
              <a:avLst/>
            </a:prstGeom>
            <a:solidFill>
              <a:schemeClr val="bg2"/>
            </a:solidFill>
            <a:ln w="0" cap="flat" cmpd="sng" algn="ctr">
              <a:solidFill>
                <a:schemeClr val="tx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tx2">
                    <a:lumMod val="75000"/>
                  </a:schemeClr>
                </a:solidFill>
                <a:effectLst/>
                <a:latin typeface="Arial" charset="0"/>
              </a:endParaRPr>
            </a:p>
          </p:txBody>
        </p:sp>
        <p:sp>
          <p:nvSpPr>
            <p:cNvPr id="49" name="TextBox 48"/>
            <p:cNvSpPr txBox="1"/>
            <p:nvPr/>
          </p:nvSpPr>
          <p:spPr>
            <a:xfrm>
              <a:off x="10483851" y="5953706"/>
              <a:ext cx="1564216" cy="276999"/>
            </a:xfrm>
            <a:prstGeom prst="rect">
              <a:avLst/>
            </a:prstGeom>
            <a:noFill/>
          </p:spPr>
          <p:txBody>
            <a:bodyPr wrap="square" rtlCol="0">
              <a:spAutoFit/>
            </a:bodyPr>
            <a:lstStyle/>
            <a:p>
              <a:r>
                <a:rPr lang="en-US" sz="1200" dirty="0">
                  <a:solidFill>
                    <a:schemeClr val="accent1">
                      <a:lumMod val="75000"/>
                    </a:schemeClr>
                  </a:solidFill>
                </a:rPr>
                <a:t>= Unsupervised ML</a:t>
              </a:r>
            </a:p>
          </p:txBody>
        </p:sp>
        <p:sp>
          <p:nvSpPr>
            <p:cNvPr id="50" name="Rectangle 49"/>
            <p:cNvSpPr/>
            <p:nvPr/>
          </p:nvSpPr>
          <p:spPr bwMode="auto">
            <a:xfrm>
              <a:off x="10281277" y="5706368"/>
              <a:ext cx="275519" cy="220473"/>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
          <p:nvSpPr>
            <p:cNvPr id="51" name="TextBox 50"/>
            <p:cNvSpPr txBox="1"/>
            <p:nvPr/>
          </p:nvSpPr>
          <p:spPr>
            <a:xfrm>
              <a:off x="10483851" y="5692305"/>
              <a:ext cx="1564216" cy="276999"/>
            </a:xfrm>
            <a:prstGeom prst="rect">
              <a:avLst/>
            </a:prstGeom>
            <a:noFill/>
          </p:spPr>
          <p:txBody>
            <a:bodyPr wrap="square" rtlCol="0">
              <a:spAutoFit/>
            </a:bodyPr>
            <a:lstStyle/>
            <a:p>
              <a:r>
                <a:rPr lang="en-US" sz="1200">
                  <a:solidFill>
                    <a:schemeClr val="accent1">
                      <a:lumMod val="75000"/>
                    </a:schemeClr>
                  </a:solidFill>
                </a:rPr>
                <a:t>= Supervised ML</a:t>
              </a:r>
            </a:p>
          </p:txBody>
        </p:sp>
        <p:sp>
          <p:nvSpPr>
            <p:cNvPr id="52" name="Rectangle 51"/>
            <p:cNvSpPr/>
            <p:nvPr/>
          </p:nvSpPr>
          <p:spPr bwMode="auto">
            <a:xfrm>
              <a:off x="10281277" y="5430903"/>
              <a:ext cx="275519" cy="212453"/>
            </a:xfrm>
            <a:prstGeom prst="rect">
              <a:avLst/>
            </a:prstGeom>
            <a:solidFill>
              <a:schemeClr val="accent5">
                <a:lumMod val="60000"/>
                <a:lumOff val="40000"/>
              </a:schemeClr>
            </a:solidFill>
            <a:ln w="0" cap="flat" cmpd="sng" algn="ctr">
              <a:solidFill>
                <a:schemeClr val="accent5"/>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
          <p:nvSpPr>
            <p:cNvPr id="53" name="TextBox 52"/>
            <p:cNvSpPr txBox="1"/>
            <p:nvPr/>
          </p:nvSpPr>
          <p:spPr>
            <a:xfrm>
              <a:off x="10483851" y="5406424"/>
              <a:ext cx="1564216" cy="276999"/>
            </a:xfrm>
            <a:prstGeom prst="rect">
              <a:avLst/>
            </a:prstGeom>
            <a:noFill/>
          </p:spPr>
          <p:txBody>
            <a:bodyPr wrap="square" rtlCol="0">
              <a:spAutoFit/>
            </a:bodyPr>
            <a:lstStyle/>
            <a:p>
              <a:r>
                <a:rPr lang="en-US" sz="1200">
                  <a:solidFill>
                    <a:schemeClr val="accent1">
                      <a:lumMod val="75000"/>
                    </a:schemeClr>
                  </a:solidFill>
                </a:rPr>
                <a:t>= Roadmap item</a:t>
              </a:r>
            </a:p>
          </p:txBody>
        </p:sp>
        <p:sp>
          <p:nvSpPr>
            <p:cNvPr id="44" name="TextBox 43">
              <a:extLst>
                <a:ext uri="{FF2B5EF4-FFF2-40B4-BE49-F238E27FC236}">
                  <a16:creationId xmlns:a16="http://schemas.microsoft.com/office/drawing/2014/main" id="{1D033017-DF38-4F8C-A334-81BD5DAC14CA}"/>
                </a:ext>
              </a:extLst>
            </p:cNvPr>
            <p:cNvSpPr txBox="1"/>
            <p:nvPr/>
          </p:nvSpPr>
          <p:spPr>
            <a:xfrm>
              <a:off x="10481367" y="6242492"/>
              <a:ext cx="1564216" cy="276999"/>
            </a:xfrm>
            <a:prstGeom prst="rect">
              <a:avLst/>
            </a:prstGeom>
            <a:noFill/>
          </p:spPr>
          <p:txBody>
            <a:bodyPr wrap="square" rtlCol="0">
              <a:spAutoFit/>
            </a:bodyPr>
            <a:lstStyle/>
            <a:p>
              <a:r>
                <a:rPr lang="en-US" sz="1200" dirty="0">
                  <a:solidFill>
                    <a:schemeClr val="accent1">
                      <a:lumMod val="75000"/>
                    </a:schemeClr>
                  </a:solidFill>
                </a:rPr>
                <a:t>= trainable</a:t>
              </a:r>
            </a:p>
          </p:txBody>
        </p:sp>
        <p:sp>
          <p:nvSpPr>
            <p:cNvPr id="59" name="Rectangle 58">
              <a:extLst>
                <a:ext uri="{FF2B5EF4-FFF2-40B4-BE49-F238E27FC236}">
                  <a16:creationId xmlns:a16="http://schemas.microsoft.com/office/drawing/2014/main" id="{FCBD2A0B-D2D9-469F-94D7-7855DEB3DCA9}"/>
                </a:ext>
              </a:extLst>
            </p:cNvPr>
            <p:cNvSpPr/>
            <p:nvPr/>
          </p:nvSpPr>
          <p:spPr bwMode="auto">
            <a:xfrm>
              <a:off x="10281276" y="6290217"/>
              <a:ext cx="267957" cy="222231"/>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2">
                      <a:lumMod val="75000"/>
                    </a:schemeClr>
                  </a:solidFill>
                  <a:effectLst/>
                  <a:latin typeface="Arial" charset="0"/>
                </a:rPr>
                <a:t>*</a:t>
              </a:r>
            </a:p>
          </p:txBody>
        </p:sp>
        <p:sp>
          <p:nvSpPr>
            <p:cNvPr id="63" name="TextBox 62">
              <a:extLst>
                <a:ext uri="{FF2B5EF4-FFF2-40B4-BE49-F238E27FC236}">
                  <a16:creationId xmlns:a16="http://schemas.microsoft.com/office/drawing/2014/main" id="{B36EFC32-2DAE-46B9-A188-E29F208066A7}"/>
                </a:ext>
              </a:extLst>
            </p:cNvPr>
            <p:cNvSpPr txBox="1"/>
            <p:nvPr/>
          </p:nvSpPr>
          <p:spPr>
            <a:xfrm>
              <a:off x="10481366" y="6453287"/>
              <a:ext cx="1912111" cy="276999"/>
            </a:xfrm>
            <a:prstGeom prst="rect">
              <a:avLst/>
            </a:prstGeom>
            <a:noFill/>
          </p:spPr>
          <p:txBody>
            <a:bodyPr wrap="square" rtlCol="0">
              <a:spAutoFit/>
            </a:bodyPr>
            <a:lstStyle/>
            <a:p>
              <a:r>
                <a:rPr lang="en-US" sz="1200" dirty="0">
                  <a:solidFill>
                    <a:schemeClr val="accent1">
                      <a:lumMod val="75000"/>
                    </a:schemeClr>
                  </a:solidFill>
                </a:rPr>
                <a:t>= Hidden Markov Model</a:t>
              </a:r>
            </a:p>
          </p:txBody>
        </p:sp>
        <p:sp>
          <p:nvSpPr>
            <p:cNvPr id="65" name="Rectangle 64">
              <a:extLst>
                <a:ext uri="{FF2B5EF4-FFF2-40B4-BE49-F238E27FC236}">
                  <a16:creationId xmlns:a16="http://schemas.microsoft.com/office/drawing/2014/main" id="{1F280707-C78F-4F2D-A682-87221F128939}"/>
                </a:ext>
              </a:extLst>
            </p:cNvPr>
            <p:cNvSpPr/>
            <p:nvPr/>
          </p:nvSpPr>
          <p:spPr bwMode="auto">
            <a:xfrm>
              <a:off x="10281275" y="6558661"/>
              <a:ext cx="267957" cy="222231"/>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tx2">
                      <a:lumMod val="75000"/>
                    </a:schemeClr>
                  </a:solidFill>
                  <a:latin typeface="Arial" charset="0"/>
                </a:rPr>
                <a:t>°</a:t>
              </a:r>
              <a:endParaRPr kumimoji="0" lang="en-US" sz="1600" b="1" i="0" u="none" strike="noStrike" cap="none" normalizeH="0" baseline="0" dirty="0">
                <a:ln>
                  <a:noFill/>
                </a:ln>
                <a:solidFill>
                  <a:schemeClr val="tx2">
                    <a:lumMod val="75000"/>
                  </a:schemeClr>
                </a:solidFill>
                <a:effectLst/>
                <a:latin typeface="Arial" charset="0"/>
              </a:endParaRPr>
            </a:p>
          </p:txBody>
        </p:sp>
      </p:grpSp>
      <p:sp>
        <p:nvSpPr>
          <p:cNvPr id="66" name="TextBox 65">
            <a:extLst>
              <a:ext uri="{FF2B5EF4-FFF2-40B4-BE49-F238E27FC236}">
                <a16:creationId xmlns:a16="http://schemas.microsoft.com/office/drawing/2014/main" id="{6ABF1FFF-F62F-4488-B8A3-CF2C50F335C3}"/>
              </a:ext>
            </a:extLst>
          </p:cNvPr>
          <p:cNvSpPr txBox="1"/>
          <p:nvPr/>
        </p:nvSpPr>
        <p:spPr>
          <a:xfrm>
            <a:off x="9879338" y="6424706"/>
            <a:ext cx="1912111" cy="276999"/>
          </a:xfrm>
          <a:prstGeom prst="rect">
            <a:avLst/>
          </a:prstGeom>
          <a:noFill/>
        </p:spPr>
        <p:txBody>
          <a:bodyPr wrap="square" rtlCol="0">
            <a:spAutoFit/>
          </a:bodyPr>
          <a:lstStyle/>
          <a:p>
            <a:r>
              <a:rPr lang="en-US" sz="1200" dirty="0">
                <a:solidFill>
                  <a:schemeClr val="accent1">
                    <a:lumMod val="75000"/>
                  </a:schemeClr>
                </a:solidFill>
              </a:rPr>
              <a:t>= Kofax Transformation</a:t>
            </a:r>
          </a:p>
        </p:txBody>
      </p:sp>
      <p:sp>
        <p:nvSpPr>
          <p:cNvPr id="67" name="Rectangle 66">
            <a:extLst>
              <a:ext uri="{FF2B5EF4-FFF2-40B4-BE49-F238E27FC236}">
                <a16:creationId xmlns:a16="http://schemas.microsoft.com/office/drawing/2014/main" id="{348D9904-DCE8-4C72-B5A2-9A076174572D}"/>
              </a:ext>
            </a:extLst>
          </p:cNvPr>
          <p:cNvSpPr/>
          <p:nvPr/>
        </p:nvSpPr>
        <p:spPr bwMode="auto">
          <a:xfrm>
            <a:off x="9647447" y="6470327"/>
            <a:ext cx="275519" cy="212453"/>
          </a:xfrm>
          <a:prstGeom prst="rect">
            <a:avLst/>
          </a:prstGeom>
          <a:noFill/>
          <a:ln w="38100" cap="flat" cmpd="sng" algn="ctr">
            <a:solidFill>
              <a:schemeClr val="accent5"/>
            </a:solidFill>
            <a:prstDash val="sysDot"/>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4424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10"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par>
                                <p:cTn id="51" presetID="10"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9" grpId="0" animBg="1"/>
      <p:bldP spid="46" grpId="0" animBg="1"/>
      <p:bldP spid="55" grpId="0" animBg="1"/>
      <p:bldP spid="57" grpId="0" animBg="1"/>
      <p:bldP spid="60" grpId="0" animBg="1"/>
      <p:bldP spid="61" grpId="0" animBg="1"/>
      <p:bldP spid="62" grpId="0" animBg="1"/>
      <p:bldP spid="66" grpId="0"/>
      <p:bldP spid="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301388" y="887463"/>
            <a:ext cx="2318348" cy="1217132"/>
          </a:xfrm>
          <a:prstGeom prst="rect">
            <a:avLst/>
          </a:prstGeom>
        </p:spPr>
      </p:pic>
      <p:sp>
        <p:nvSpPr>
          <p:cNvPr id="2" name="Slide Number Placeholder 1"/>
          <p:cNvSpPr>
            <a:spLocks noGrp="1"/>
          </p:cNvSpPr>
          <p:nvPr>
            <p:ph type="sldNum" sz="quarter" idx="10"/>
          </p:nvPr>
        </p:nvSpPr>
        <p:spPr/>
        <p:txBody>
          <a:bodyPr/>
          <a:lstStyle/>
          <a:p>
            <a:fld id="{151725ED-AB00-4B02-A764-80C23BBB66A4}" type="slidenum">
              <a:rPr lang="en-US" smtClean="0"/>
              <a:pPr/>
              <a:t>12</a:t>
            </a:fld>
            <a:endParaRPr lang="en-US"/>
          </a:p>
        </p:txBody>
      </p:sp>
      <p:sp>
        <p:nvSpPr>
          <p:cNvPr id="5" name="Text Placeholder 6"/>
          <p:cNvSpPr txBox="1">
            <a:spLocks/>
          </p:cNvSpPr>
          <p:nvPr/>
        </p:nvSpPr>
        <p:spPr>
          <a:xfrm>
            <a:off x="3954832" y="2624865"/>
            <a:ext cx="6336368" cy="947975"/>
          </a:xfrm>
          <a:prstGeom prst="rect">
            <a:avLst/>
          </a:prstGeom>
          <a:noFill/>
        </p:spPr>
        <p:txBody>
          <a:bodyPr vert="horz" lIns="91440" tIns="45720" rIns="91440" bIns="45720" rtlCol="0" anchor="t">
            <a:noAutofit/>
          </a:bodyPr>
          <a:lstStyle>
            <a:lvl1pPr marL="227013" indent="0" algn="l" defTabSz="914400" rtl="0" eaLnBrk="1" latinLnBrk="0" hangingPunct="1">
              <a:lnSpc>
                <a:spcPct val="90000"/>
              </a:lnSpc>
              <a:spcBef>
                <a:spcPts val="1000"/>
              </a:spcBef>
              <a:buClr>
                <a:srgbClr val="025389"/>
              </a:buClr>
              <a:buFont typeface="Wingdings" panose="05000000000000000000" pitchFamily="2" charset="2"/>
              <a:buNone/>
              <a:defRPr sz="240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tx1">
                    <a:lumMod val="90000"/>
                    <a:lumOff val="10000"/>
                  </a:schemeClr>
                </a:solidFill>
              </a:rPr>
              <a:t>Kofax-orchestrated AI.</a:t>
            </a:r>
          </a:p>
        </p:txBody>
      </p:sp>
      <p:sp>
        <p:nvSpPr>
          <p:cNvPr id="6" name="Text Placeholder 6"/>
          <p:cNvSpPr txBox="1">
            <a:spLocks/>
          </p:cNvSpPr>
          <p:nvPr/>
        </p:nvSpPr>
        <p:spPr>
          <a:xfrm>
            <a:off x="3954834" y="3174772"/>
            <a:ext cx="5407530" cy="839995"/>
          </a:xfrm>
          <a:prstGeom prst="rect">
            <a:avLst/>
          </a:prstGeom>
          <a:noFill/>
        </p:spPr>
        <p:txBody>
          <a:bodyPr vert="horz" lIns="91440" tIns="45720" rIns="91440" bIns="45720" rtlCol="0" anchor="t">
            <a:normAutofit/>
          </a:bodyPr>
          <a:lstStyle>
            <a:lvl1pPr marL="227013" indent="0" algn="l" defTabSz="914400" rtl="0" eaLnBrk="1" latinLnBrk="0" hangingPunct="1">
              <a:lnSpc>
                <a:spcPct val="90000"/>
              </a:lnSpc>
              <a:spcBef>
                <a:spcPts val="1000"/>
              </a:spcBef>
              <a:buClr>
                <a:srgbClr val="025389"/>
              </a:buClr>
              <a:buFont typeface="Wingdings" panose="05000000000000000000" pitchFamily="2" charset="2"/>
              <a:buNone/>
              <a:defRPr sz="240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58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1">
                    <a:lumMod val="90000"/>
                    <a:lumOff val="10000"/>
                  </a:schemeClr>
                </a:solidFill>
              </a:rPr>
              <a:t>Connecting to specialized algorithms, </a:t>
            </a:r>
            <a:br>
              <a:rPr lang="en-US" sz="2000" dirty="0">
                <a:solidFill>
                  <a:schemeClr val="tx1">
                    <a:lumMod val="90000"/>
                    <a:lumOff val="10000"/>
                  </a:schemeClr>
                </a:solidFill>
              </a:rPr>
            </a:br>
            <a:r>
              <a:rPr lang="en-US" sz="2000" dirty="0">
                <a:solidFill>
                  <a:schemeClr val="tx1">
                    <a:lumMod val="90000"/>
                    <a:lumOff val="10000"/>
                  </a:schemeClr>
                </a:solidFill>
              </a:rPr>
              <a:t>to create solutions out of services.</a:t>
            </a:r>
          </a:p>
        </p:txBody>
      </p:sp>
      <p:cxnSp>
        <p:nvCxnSpPr>
          <p:cNvPr id="8" name="Straight Connector 7"/>
          <p:cNvCxnSpPr/>
          <p:nvPr/>
        </p:nvCxnSpPr>
        <p:spPr>
          <a:xfrm flipV="1">
            <a:off x="3495843" y="701040"/>
            <a:ext cx="803" cy="523240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28896" y="6233889"/>
            <a:ext cx="12425680" cy="833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8971545" y="701040"/>
            <a:ext cx="803" cy="5232400"/>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duotone>
              <a:schemeClr val="accent3">
                <a:shade val="45000"/>
                <a:satMod val="135000"/>
              </a:schemeClr>
              <a:prstClr val="white"/>
            </a:duotone>
          </a:blip>
          <a:stretch>
            <a:fillRect/>
          </a:stretch>
        </p:blipFill>
        <p:spPr>
          <a:xfrm>
            <a:off x="9763370" y="701040"/>
            <a:ext cx="1473573" cy="324371"/>
          </a:xfrm>
          <a:prstGeom prst="rect">
            <a:avLst/>
          </a:prstGeom>
        </p:spPr>
      </p:pic>
      <p:pic>
        <p:nvPicPr>
          <p:cNvPr id="12" name="Picture 11"/>
          <p:cNvPicPr>
            <a:picLocks noChangeAspect="1"/>
          </p:cNvPicPr>
          <p:nvPr/>
        </p:nvPicPr>
        <p:blipFill>
          <a:blip r:embed="rId4">
            <a:duotone>
              <a:schemeClr val="accent3">
                <a:shade val="45000"/>
                <a:satMod val="135000"/>
              </a:schemeClr>
              <a:prstClr val="white"/>
            </a:duotone>
          </a:blip>
          <a:stretch>
            <a:fillRect/>
          </a:stretch>
        </p:blipFill>
        <p:spPr>
          <a:xfrm>
            <a:off x="10195503" y="1975642"/>
            <a:ext cx="622445" cy="622445"/>
          </a:xfrm>
          <a:prstGeom prst="rect">
            <a:avLst/>
          </a:prstGeom>
        </p:spPr>
      </p:pic>
      <p:pic>
        <p:nvPicPr>
          <p:cNvPr id="16" name="Picture 15"/>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364346" y="3477493"/>
            <a:ext cx="2235167" cy="952182"/>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59786" y="4881830"/>
            <a:ext cx="1957486" cy="656938"/>
          </a:xfrm>
          <a:prstGeom prst="rect">
            <a:avLst/>
          </a:prstGeom>
        </p:spPr>
      </p:pic>
      <p:pic>
        <p:nvPicPr>
          <p:cNvPr id="21" name="Picture 2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658932" y="5542673"/>
            <a:ext cx="1539045" cy="519844"/>
          </a:xfrm>
          <a:prstGeom prst="rect">
            <a:avLst/>
          </a:prstGeom>
        </p:spPr>
      </p:pic>
      <p:grpSp>
        <p:nvGrpSpPr>
          <p:cNvPr id="35" name="Group 34"/>
          <p:cNvGrpSpPr/>
          <p:nvPr/>
        </p:nvGrpSpPr>
        <p:grpSpPr>
          <a:xfrm>
            <a:off x="9475050" y="2887445"/>
            <a:ext cx="2039399" cy="460653"/>
            <a:chOff x="9475050" y="2887445"/>
            <a:chExt cx="2039399" cy="460653"/>
          </a:xfrm>
        </p:grpSpPr>
        <p:pic>
          <p:nvPicPr>
            <p:cNvPr id="24" name="Picture 23"/>
            <p:cNvPicPr>
              <a:picLocks noChangeAspect="1"/>
            </p:cNvPicPr>
            <p:nvPr/>
          </p:nvPicPr>
          <p:blipFill>
            <a:blip r:embed="rId8" cstate="screen">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475050" y="2887445"/>
              <a:ext cx="390182" cy="417341"/>
            </a:xfrm>
            <a:prstGeom prst="rect">
              <a:avLst/>
            </a:prstGeom>
          </p:spPr>
        </p:pic>
        <p:pic>
          <p:nvPicPr>
            <p:cNvPr id="25" name="Picture 24"/>
            <p:cNvPicPr>
              <a:picLocks noChangeAspect="1"/>
            </p:cNvPicPr>
            <p:nvPr/>
          </p:nvPicPr>
          <p:blipFill rotWithShape="1">
            <a:blip r:embed="rId9" cstate="screen">
              <a:duotone>
                <a:prstClr val="black"/>
                <a:srgbClr val="D9C3A5">
                  <a:tint val="50000"/>
                  <a:satMod val="180000"/>
                </a:srgbClr>
              </a:duotone>
              <a:extLst>
                <a:ext uri="{28A0092B-C50C-407E-A947-70E740481C1C}">
                  <a14:useLocalDpi xmlns:a14="http://schemas.microsoft.com/office/drawing/2010/main" val="0"/>
                </a:ext>
              </a:extLst>
            </a:blip>
            <a:srcRect l="29350" t="74014"/>
            <a:stretch/>
          </p:blipFill>
          <p:spPr>
            <a:xfrm>
              <a:off x="9959840" y="3117312"/>
              <a:ext cx="1554609" cy="230786"/>
            </a:xfrm>
            <a:prstGeom prst="rect">
              <a:avLst/>
            </a:prstGeom>
          </p:spPr>
        </p:pic>
        <p:pic>
          <p:nvPicPr>
            <p:cNvPr id="26" name="Picture 25"/>
            <p:cNvPicPr>
              <a:picLocks noChangeAspect="1"/>
            </p:cNvPicPr>
            <p:nvPr/>
          </p:nvPicPr>
          <p:blipFill rotWithShape="1">
            <a:blip r:embed="rId9" cstate="screen">
              <a:duotone>
                <a:prstClr val="black"/>
                <a:srgbClr val="D9C3A5">
                  <a:tint val="50000"/>
                  <a:satMod val="180000"/>
                </a:srgbClr>
              </a:duotone>
              <a:extLst>
                <a:ext uri="{28A0092B-C50C-407E-A947-70E740481C1C}">
                  <a14:useLocalDpi xmlns:a14="http://schemas.microsoft.com/office/drawing/2010/main" val="0"/>
                </a:ext>
              </a:extLst>
            </a:blip>
            <a:srcRect t="73739" r="70411"/>
            <a:stretch/>
          </p:blipFill>
          <p:spPr>
            <a:xfrm>
              <a:off x="10002226" y="2893970"/>
              <a:ext cx="631855" cy="226337"/>
            </a:xfrm>
            <a:prstGeom prst="rect">
              <a:avLst/>
            </a:prstGeom>
          </p:spPr>
        </p:pic>
      </p:grpSp>
      <p:pic>
        <p:nvPicPr>
          <p:cNvPr id="31" name="Picture 30"/>
          <p:cNvPicPr>
            <a:picLocks noChangeAspect="1"/>
          </p:cNvPicPr>
          <p:nvPr/>
        </p:nvPicPr>
        <p:blipFill>
          <a:blip r:embed="rId10" cstate="screen">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472868" y="4212520"/>
            <a:ext cx="3963470" cy="932736"/>
          </a:xfrm>
          <a:prstGeom prst="rect">
            <a:avLst/>
          </a:prstGeom>
        </p:spPr>
      </p:pic>
      <p:sp>
        <p:nvSpPr>
          <p:cNvPr id="34" name="TextBox 33"/>
          <p:cNvSpPr txBox="1"/>
          <p:nvPr/>
        </p:nvSpPr>
        <p:spPr>
          <a:xfrm>
            <a:off x="4273826" y="5072830"/>
            <a:ext cx="4246787" cy="830997"/>
          </a:xfrm>
          <a:prstGeom prst="rect">
            <a:avLst/>
          </a:prstGeom>
          <a:solidFill>
            <a:srgbClr val="FFC000"/>
          </a:solidFill>
        </p:spPr>
        <p:txBody>
          <a:bodyPr wrap="square" rtlCol="0">
            <a:spAutoFit/>
          </a:bodyPr>
          <a:lstStyle/>
          <a:p>
            <a:pPr algn="ctr"/>
            <a:r>
              <a:rPr lang="en-US" sz="2400" dirty="0"/>
              <a:t>Providers listed are </a:t>
            </a:r>
            <a:br>
              <a:rPr lang="en-US" sz="2400" dirty="0"/>
            </a:br>
            <a:r>
              <a:rPr lang="en-US" sz="2400" dirty="0"/>
              <a:t>examples only</a:t>
            </a:r>
          </a:p>
        </p:txBody>
      </p:sp>
      <p:grpSp>
        <p:nvGrpSpPr>
          <p:cNvPr id="23" name="Group 22"/>
          <p:cNvGrpSpPr/>
          <p:nvPr/>
        </p:nvGrpSpPr>
        <p:grpSpPr>
          <a:xfrm>
            <a:off x="1131896" y="2428240"/>
            <a:ext cx="1743385" cy="1705561"/>
            <a:chOff x="9155249" y="3487698"/>
            <a:chExt cx="835221" cy="835221"/>
          </a:xfrm>
        </p:grpSpPr>
        <p:pic>
          <p:nvPicPr>
            <p:cNvPr id="27" name="Picture 26"/>
            <p:cNvPicPr>
              <a:picLocks noChangeAspect="1"/>
            </p:cNvPicPr>
            <p:nvPr/>
          </p:nvPicPr>
          <p:blipFill>
            <a:blip r:embed="rId11"/>
            <a:stretch>
              <a:fillRect/>
            </a:stretch>
          </p:blipFill>
          <p:spPr>
            <a:xfrm>
              <a:off x="9367470" y="3814357"/>
              <a:ext cx="343738" cy="249991"/>
            </a:xfrm>
            <a:prstGeom prst="rect">
              <a:avLst/>
            </a:prstGeom>
          </p:spPr>
        </p:pic>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55249" y="3487698"/>
              <a:ext cx="835221" cy="835221"/>
            </a:xfrm>
            <a:prstGeom prst="rect">
              <a:avLst/>
            </a:prstGeom>
          </p:spPr>
        </p:pic>
      </p:grpSp>
    </p:spTree>
    <p:extLst>
      <p:ext uri="{BB962C8B-B14F-4D97-AF65-F5344CB8AC3E}">
        <p14:creationId xmlns:p14="http://schemas.microsoft.com/office/powerpoint/2010/main" val="1907759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50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5"/>
                                        </p:tgtEl>
                                      </p:cBhvr>
                                    </p:animEffect>
                                    <p:set>
                                      <p:cBhvr>
                                        <p:cTn id="42" dur="1" fill="hold">
                                          <p:stCondLst>
                                            <p:cond delay="499"/>
                                          </p:stCondLst>
                                        </p:cTn>
                                        <p:tgtEl>
                                          <p:spTgt spid="3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1"/>
                                        </p:tgtEl>
                                      </p:cBhvr>
                                    </p:animEffect>
                                    <p:set>
                                      <p:cBhvr>
                                        <p:cTn id="45" dur="1" fill="hold">
                                          <p:stCondLst>
                                            <p:cond delay="499"/>
                                          </p:stCondLst>
                                        </p:cTn>
                                        <p:tgtEl>
                                          <p:spTgt spid="31"/>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34"/>
                                        </p:tgtEl>
                                      </p:cBhvr>
                                    </p:animEffect>
                                    <p:set>
                                      <p:cBhvr>
                                        <p:cTn id="48"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4" grpId="0" animBg="1"/>
      <p:bldP spid="3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Natural Language Processing with Kofax</a:t>
            </a:r>
            <a:endParaRPr lang="en-US" dirty="0"/>
          </a:p>
        </p:txBody>
      </p:sp>
      <p:sp>
        <p:nvSpPr>
          <p:cNvPr id="6" name="Text Placeholder 5">
            <a:extLst>
              <a:ext uri="{FF2B5EF4-FFF2-40B4-BE49-F238E27FC236}">
                <a16:creationId xmlns:a16="http://schemas.microsoft.com/office/drawing/2014/main" id="{7E0DB653-36E9-4E59-9709-04655EFE4EDB}"/>
              </a:ext>
            </a:extLst>
          </p:cNvPr>
          <p:cNvSpPr>
            <a:spLocks noGrp="1"/>
          </p:cNvSpPr>
          <p:nvPr>
            <p:ph type="body" idx="1"/>
          </p:nvPr>
        </p:nvSpPr>
        <p:spPr/>
        <p:txBody>
          <a:bodyPr/>
          <a:lstStyle/>
          <a:p>
            <a:endParaRPr lang="en-AU"/>
          </a:p>
        </p:txBody>
      </p:sp>
      <p:sp>
        <p:nvSpPr>
          <p:cNvPr id="5" name="Slide Number Placeholder 4"/>
          <p:cNvSpPr>
            <a:spLocks noGrp="1"/>
          </p:cNvSpPr>
          <p:nvPr>
            <p:ph type="sldNum" sz="quarter" idx="10"/>
          </p:nvPr>
        </p:nvSpPr>
        <p:spPr/>
        <p:txBody>
          <a:bodyPr/>
          <a:lstStyle/>
          <a:p>
            <a:fld id="{474E6B1D-A243-4CC3-9F48-D6AE6F52C602}" type="slidenum">
              <a:rPr lang="en-US" smtClean="0"/>
              <a:pPr/>
              <a:t>13</a:t>
            </a:fld>
            <a:endParaRPr lang="en-US" dirty="0"/>
          </a:p>
        </p:txBody>
      </p:sp>
    </p:spTree>
    <p:extLst>
      <p:ext uri="{BB962C8B-B14F-4D97-AF65-F5344CB8AC3E}">
        <p14:creationId xmlns:p14="http://schemas.microsoft.com/office/powerpoint/2010/main" val="355188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79386-5DBC-4869-9372-8F3AD0BC2C18}"/>
              </a:ext>
            </a:extLst>
          </p:cNvPr>
          <p:cNvSpPr>
            <a:spLocks noGrp="1"/>
          </p:cNvSpPr>
          <p:nvPr>
            <p:ph type="title"/>
          </p:nvPr>
        </p:nvSpPr>
        <p:spPr/>
        <p:txBody>
          <a:bodyPr/>
          <a:lstStyle/>
          <a:p>
            <a:r>
              <a:rPr lang="en-US" dirty="0"/>
              <a:t>Natural Language </a:t>
            </a:r>
            <a:r>
              <a:rPr lang="en-US"/>
              <a:t>Processing Engine </a:t>
            </a:r>
            <a:endParaRPr lang="en-US" dirty="0"/>
          </a:p>
        </p:txBody>
      </p:sp>
      <p:sp>
        <p:nvSpPr>
          <p:cNvPr id="9" name="TextBox 8">
            <a:extLst>
              <a:ext uri="{FF2B5EF4-FFF2-40B4-BE49-F238E27FC236}">
                <a16:creationId xmlns:a16="http://schemas.microsoft.com/office/drawing/2014/main" id="{3EE74F19-5ACF-459D-80EC-40D3BAFD7237}"/>
              </a:ext>
            </a:extLst>
          </p:cNvPr>
          <p:cNvSpPr txBox="1"/>
          <p:nvPr/>
        </p:nvSpPr>
        <p:spPr>
          <a:xfrm>
            <a:off x="515465" y="1200075"/>
            <a:ext cx="5580535" cy="5037276"/>
          </a:xfrm>
          <a:prstGeom prst="rect">
            <a:avLst/>
          </a:prstGeom>
          <a:noFill/>
        </p:spPr>
        <p:txBody>
          <a:bodyPr wrap="square" rtlCol="0">
            <a:spAutoFit/>
          </a:bodyPr>
          <a:lstStyle/>
          <a:p>
            <a:pPr>
              <a:spcBef>
                <a:spcPts val="400"/>
              </a:spcBef>
            </a:pPr>
            <a:r>
              <a:rPr lang="en-US" b="1" dirty="0">
                <a:cs typeface="Arial"/>
              </a:rPr>
              <a:t>Overview </a:t>
            </a:r>
            <a:br>
              <a:rPr lang="en-US" b="1" dirty="0">
                <a:cs typeface="Arial"/>
              </a:rPr>
            </a:br>
            <a:r>
              <a:rPr lang="en-US" dirty="0">
                <a:cs typeface="Arial"/>
              </a:rPr>
              <a:t>Streamline your data collection process and get closer to your employees and customers with less manual effort when you can automatically gather insights from text-based communications using NLP.  Use NLP with your software robots to automatically read and interpret communications such as </a:t>
            </a:r>
            <a:r>
              <a:rPr lang="en-US" b="1" dirty="0">
                <a:cs typeface="Arial"/>
              </a:rPr>
              <a:t>emails</a:t>
            </a:r>
            <a:r>
              <a:rPr lang="en-US" dirty="0">
                <a:cs typeface="Arial"/>
              </a:rPr>
              <a:t>, </a:t>
            </a:r>
            <a:r>
              <a:rPr lang="en-US" b="1" dirty="0">
                <a:cs typeface="Arial"/>
              </a:rPr>
              <a:t>legal documents</a:t>
            </a:r>
            <a:r>
              <a:rPr lang="en-US" dirty="0">
                <a:cs typeface="Arial"/>
              </a:rPr>
              <a:t>, </a:t>
            </a:r>
            <a:r>
              <a:rPr lang="en-US" b="1" dirty="0">
                <a:cs typeface="Arial"/>
              </a:rPr>
              <a:t>complaint letters</a:t>
            </a:r>
            <a:r>
              <a:rPr lang="en-US" dirty="0">
                <a:cs typeface="Arial"/>
              </a:rPr>
              <a:t>, </a:t>
            </a:r>
            <a:r>
              <a:rPr lang="en-US" b="1" dirty="0">
                <a:cs typeface="Arial"/>
              </a:rPr>
              <a:t>social media </a:t>
            </a:r>
            <a:r>
              <a:rPr lang="en-US" dirty="0">
                <a:cs typeface="Arial"/>
              </a:rPr>
              <a:t>sites and more.</a:t>
            </a:r>
          </a:p>
          <a:p>
            <a:pPr marL="229870" indent="-229870">
              <a:lnSpc>
                <a:spcPct val="100000"/>
              </a:lnSpc>
              <a:spcBef>
                <a:spcPts val="400"/>
              </a:spcBef>
            </a:pPr>
            <a:r>
              <a:rPr lang="en-US" b="1" dirty="0">
                <a:cs typeface="Arial"/>
              </a:rPr>
              <a:t>Business Benefits:</a:t>
            </a:r>
            <a:endParaRPr lang="en-US" b="1" dirty="0"/>
          </a:p>
          <a:p>
            <a:pPr marL="285750" indent="-285750">
              <a:spcBef>
                <a:spcPts val="400"/>
              </a:spcBef>
              <a:buFont typeface="Arial" panose="020B0604020202020204" pitchFamily="34" charset="0"/>
              <a:buChar char="•"/>
            </a:pPr>
            <a:r>
              <a:rPr lang="en-US" sz="1600" dirty="0">
                <a:cs typeface="Arial"/>
              </a:rPr>
              <a:t>Increases efficiency and productivity by automatically understanding information and sentiment in text-based communications, </a:t>
            </a:r>
            <a:r>
              <a:rPr lang="en-US" sz="1600" b="1" dirty="0">
                <a:cs typeface="Arial"/>
              </a:rPr>
              <a:t>reducing the need for manual review</a:t>
            </a:r>
            <a:r>
              <a:rPr lang="en-US" sz="1600" dirty="0">
                <a:cs typeface="Arial"/>
              </a:rPr>
              <a:t>.</a:t>
            </a:r>
          </a:p>
          <a:p>
            <a:pPr marL="285750" indent="-285750">
              <a:spcBef>
                <a:spcPts val="400"/>
              </a:spcBef>
              <a:buFont typeface="Arial" panose="020B0604020202020204" pitchFamily="34" charset="0"/>
              <a:buChar char="•"/>
            </a:pPr>
            <a:r>
              <a:rPr lang="en-US" sz="1600" dirty="0">
                <a:cs typeface="Arial"/>
              </a:rPr>
              <a:t>Lets organizations more efficiently monitor relevant social media trends with ease.</a:t>
            </a:r>
          </a:p>
          <a:p>
            <a:pPr marL="285750" indent="-285750">
              <a:spcBef>
                <a:spcPts val="400"/>
              </a:spcBef>
              <a:buFont typeface="Arial" panose="020B0604020202020204" pitchFamily="34" charset="0"/>
              <a:buChar char="•"/>
            </a:pPr>
            <a:r>
              <a:rPr lang="en-US" sz="1600" dirty="0">
                <a:cs typeface="Arial"/>
              </a:rPr>
              <a:t>Helps companies get closer to employee and customer needs.   </a:t>
            </a:r>
          </a:p>
        </p:txBody>
      </p:sp>
      <p:sp>
        <p:nvSpPr>
          <p:cNvPr id="12" name="Content Placeholder 1">
            <a:extLst>
              <a:ext uri="{FF2B5EF4-FFF2-40B4-BE49-F238E27FC236}">
                <a16:creationId xmlns:a16="http://schemas.microsoft.com/office/drawing/2014/main" id="{60B1414F-3D8E-44F0-AB8C-99C8ACAAE08F}"/>
              </a:ext>
            </a:extLst>
          </p:cNvPr>
          <p:cNvSpPr txBox="1">
            <a:spLocks/>
          </p:cNvSpPr>
          <p:nvPr/>
        </p:nvSpPr>
        <p:spPr>
          <a:xfrm>
            <a:off x="6729984" y="2286431"/>
            <a:ext cx="4981606" cy="732378"/>
          </a:xfrm>
          <a:prstGeom prst="rect">
            <a:avLst/>
          </a:prstGeom>
          <a:gradFill flip="none" rotWithShape="1">
            <a:gsLst>
              <a:gs pos="59000">
                <a:srgbClr val="2185DB"/>
              </a:gs>
              <a:gs pos="0">
                <a:srgbClr val="0070C0"/>
              </a:gs>
              <a:gs pos="92000">
                <a:schemeClr val="accent4">
                  <a:lumMod val="90000"/>
                </a:schemeClr>
              </a:gs>
            </a:gsLst>
            <a:lin ang="5400000" scaled="1"/>
            <a:tileRect/>
          </a:gradFill>
          <a:ln>
            <a:noFill/>
          </a:ln>
        </p:spPr>
        <p:txBody>
          <a:bodyPr vert="horz" lIns="91440" tIns="45720" rIns="91440" bIns="45720" rtlCol="0" anchor="ctr">
            <a:noAutofit/>
          </a:bodyPr>
          <a:lstStyle>
            <a:lvl1pPr marL="230188" indent="-230188" algn="l" defTabSz="914400" rtl="0" eaLnBrk="1" latinLnBrk="0" hangingPunct="1">
              <a:lnSpc>
                <a:spcPct val="90000"/>
              </a:lnSpc>
              <a:spcBef>
                <a:spcPts val="1000"/>
              </a:spcBef>
              <a:buClr>
                <a:srgbClr val="025389"/>
              </a:buClr>
              <a:buFont typeface="Wingdings" panose="05000000000000000000" pitchFamily="2" charset="2"/>
              <a:buChar char="§"/>
              <a:defRPr sz="2000" b="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7388" indent="-230188"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2pPr>
            <a:lvl3pPr marL="1141413" indent="-227013"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Wingdings" panose="05000000000000000000" pitchFamily="2" charset="2"/>
              <a:buNone/>
            </a:pPr>
            <a:r>
              <a:rPr lang="en-US" sz="2400" b="1" dirty="0">
                <a:solidFill>
                  <a:schemeClr val="bg1"/>
                </a:solidFill>
              </a:rPr>
              <a:t>Sentiment Analysis</a:t>
            </a:r>
            <a:endParaRPr lang="en-US" sz="2400" dirty="0">
              <a:solidFill>
                <a:schemeClr val="bg1"/>
              </a:solidFill>
            </a:endParaRPr>
          </a:p>
        </p:txBody>
      </p:sp>
      <p:sp>
        <p:nvSpPr>
          <p:cNvPr id="24" name="Content Placeholder 1">
            <a:extLst>
              <a:ext uri="{FF2B5EF4-FFF2-40B4-BE49-F238E27FC236}">
                <a16:creationId xmlns:a16="http://schemas.microsoft.com/office/drawing/2014/main" id="{8745A4D3-4829-4815-983F-C2BD15CCE7F4}"/>
              </a:ext>
            </a:extLst>
          </p:cNvPr>
          <p:cNvSpPr txBox="1">
            <a:spLocks/>
          </p:cNvSpPr>
          <p:nvPr/>
        </p:nvSpPr>
        <p:spPr>
          <a:xfrm>
            <a:off x="6729984" y="3169943"/>
            <a:ext cx="4981606" cy="732378"/>
          </a:xfrm>
          <a:prstGeom prst="rect">
            <a:avLst/>
          </a:prstGeom>
          <a:gradFill flip="none" rotWithShape="1">
            <a:gsLst>
              <a:gs pos="59000">
                <a:srgbClr val="2185DB"/>
              </a:gs>
              <a:gs pos="0">
                <a:srgbClr val="0070C0"/>
              </a:gs>
              <a:gs pos="92000">
                <a:schemeClr val="accent4">
                  <a:lumMod val="90000"/>
                </a:schemeClr>
              </a:gs>
            </a:gsLst>
            <a:lin ang="5400000" scaled="1"/>
            <a:tileRect/>
          </a:gradFill>
          <a:ln>
            <a:noFill/>
          </a:ln>
        </p:spPr>
        <p:txBody>
          <a:bodyPr vert="horz" lIns="91440" tIns="45720" rIns="91440" bIns="45720" rtlCol="0" anchor="ctr">
            <a:normAutofit/>
          </a:bodyPr>
          <a:lstStyle>
            <a:lvl1pPr marL="230188" indent="-230188" algn="l" defTabSz="914400" rtl="0" eaLnBrk="1" latinLnBrk="0" hangingPunct="1">
              <a:lnSpc>
                <a:spcPct val="90000"/>
              </a:lnSpc>
              <a:spcBef>
                <a:spcPts val="1000"/>
              </a:spcBef>
              <a:buClr>
                <a:srgbClr val="025389"/>
              </a:buClr>
              <a:buFont typeface="Wingdings" panose="05000000000000000000" pitchFamily="2" charset="2"/>
              <a:buChar char="§"/>
              <a:defRPr sz="2000" b="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7388" indent="-230188"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2pPr>
            <a:lvl3pPr marL="1141413" indent="-227013"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400" b="1" dirty="0">
                <a:solidFill>
                  <a:schemeClr val="bg1"/>
                </a:solidFill>
                <a:latin typeface="Arial"/>
                <a:cs typeface="Arial"/>
              </a:rPr>
              <a:t>Named Entity Extraction </a:t>
            </a:r>
            <a:endParaRPr lang="en-US" sz="2400" dirty="0">
              <a:solidFill>
                <a:schemeClr val="bg1"/>
              </a:solidFill>
            </a:endParaRPr>
          </a:p>
        </p:txBody>
      </p:sp>
      <p:sp>
        <p:nvSpPr>
          <p:cNvPr id="6" name="TextBox 5">
            <a:extLst>
              <a:ext uri="{FF2B5EF4-FFF2-40B4-BE49-F238E27FC236}">
                <a16:creationId xmlns:a16="http://schemas.microsoft.com/office/drawing/2014/main" id="{EEE9C282-4336-4635-95F6-E60DBC864AF6}"/>
              </a:ext>
            </a:extLst>
          </p:cNvPr>
          <p:cNvSpPr txBox="1"/>
          <p:nvPr/>
        </p:nvSpPr>
        <p:spPr>
          <a:xfrm>
            <a:off x="6729984" y="1431716"/>
            <a:ext cx="4946551" cy="646331"/>
          </a:xfrm>
          <a:prstGeom prst="rect">
            <a:avLst/>
          </a:prstGeom>
          <a:noFill/>
        </p:spPr>
        <p:txBody>
          <a:bodyPr wrap="square" rtlCol="0">
            <a:spAutoFit/>
          </a:bodyPr>
          <a:lstStyle/>
          <a:p>
            <a:pPr algn="ctr"/>
            <a:r>
              <a:rPr lang="en-US" sz="3600" dirty="0"/>
              <a:t>What’s New </a:t>
            </a:r>
          </a:p>
        </p:txBody>
      </p:sp>
      <p:sp>
        <p:nvSpPr>
          <p:cNvPr id="3" name="TextBox 2">
            <a:extLst>
              <a:ext uri="{FF2B5EF4-FFF2-40B4-BE49-F238E27FC236}">
                <a16:creationId xmlns:a16="http://schemas.microsoft.com/office/drawing/2014/main" id="{BD563DB8-BD47-459F-8591-F13AD9E3FEBF}"/>
              </a:ext>
            </a:extLst>
          </p:cNvPr>
          <p:cNvSpPr txBox="1"/>
          <p:nvPr/>
        </p:nvSpPr>
        <p:spPr>
          <a:xfrm>
            <a:off x="6729984" y="4053455"/>
            <a:ext cx="4981606" cy="2308324"/>
          </a:xfrm>
          <a:prstGeom prst="rect">
            <a:avLst/>
          </a:prstGeom>
          <a:noFill/>
        </p:spPr>
        <p:txBody>
          <a:bodyPr wrap="square" rtlCol="0">
            <a:spAutoFit/>
          </a:bodyPr>
          <a:lstStyle/>
          <a:p>
            <a:r>
              <a:rPr lang="en-US" b="1" dirty="0">
                <a:cs typeface="Arial"/>
              </a:rPr>
              <a:t>What can NLP do? </a:t>
            </a:r>
            <a:endParaRPr lang="en-US" dirty="0">
              <a:cs typeface="Arial"/>
            </a:endParaRPr>
          </a:p>
          <a:p>
            <a:r>
              <a:rPr lang="en-US" sz="1400" dirty="0">
                <a:cs typeface="Arial"/>
              </a:rPr>
              <a:t>NLP classifies the meaning and tone of any natural text, giving you more insights with less work. When attached to an RPA robot, NLP can make your robots more efficient, productive and responsive to business operations by answering four primary questions: </a:t>
            </a:r>
            <a:endParaRPr lang="en-US" sz="1400" b="1" dirty="0">
              <a:cs typeface="Arial"/>
            </a:endParaRPr>
          </a:p>
          <a:p>
            <a:pPr marL="285750" lvl="0" indent="-285750">
              <a:buFont typeface="Arial" panose="020B0604020202020204" pitchFamily="34" charset="0"/>
              <a:buChar char="•"/>
            </a:pPr>
            <a:r>
              <a:rPr lang="en-US" sz="1400" dirty="0"/>
              <a:t>Who is talking?</a:t>
            </a:r>
            <a:endParaRPr lang="en-US" sz="2000" dirty="0"/>
          </a:p>
          <a:p>
            <a:pPr marL="285750" lvl="0" indent="-285750">
              <a:buFont typeface="Arial" panose="020B0604020202020204" pitchFamily="34" charset="0"/>
              <a:buChar char="•"/>
            </a:pPr>
            <a:r>
              <a:rPr lang="en-US" sz="1400" dirty="0"/>
              <a:t>What are they talking about?</a:t>
            </a:r>
            <a:endParaRPr lang="en-US" sz="2000" dirty="0"/>
          </a:p>
          <a:p>
            <a:pPr marL="285750" lvl="0" indent="-285750">
              <a:buFont typeface="Arial" panose="020B0604020202020204" pitchFamily="34" charset="0"/>
              <a:buChar char="•"/>
            </a:pPr>
            <a:r>
              <a:rPr lang="en-US" sz="1400" dirty="0"/>
              <a:t>What are they saying about those subjects?</a:t>
            </a:r>
            <a:endParaRPr lang="en-US" sz="2000" dirty="0"/>
          </a:p>
          <a:p>
            <a:pPr marL="285750" lvl="0" indent="-285750">
              <a:buFont typeface="Arial" panose="020B0604020202020204" pitchFamily="34" charset="0"/>
              <a:buChar char="•"/>
            </a:pPr>
            <a:r>
              <a:rPr lang="en-US" sz="1400" dirty="0"/>
              <a:t>How do they feel?</a:t>
            </a:r>
            <a:endParaRPr lang="en-US" sz="2000" dirty="0"/>
          </a:p>
        </p:txBody>
      </p:sp>
      <p:sp>
        <p:nvSpPr>
          <p:cNvPr id="11" name="Text Placeholder 9">
            <a:extLst>
              <a:ext uri="{FF2B5EF4-FFF2-40B4-BE49-F238E27FC236}">
                <a16:creationId xmlns:a16="http://schemas.microsoft.com/office/drawing/2014/main" id="{CC9CDD75-7680-4A9A-B3FC-877EF6D202BB}"/>
              </a:ext>
            </a:extLst>
          </p:cNvPr>
          <p:cNvSpPr txBox="1">
            <a:spLocks/>
          </p:cNvSpPr>
          <p:nvPr/>
        </p:nvSpPr>
        <p:spPr>
          <a:xfrm>
            <a:off x="11237912" y="134469"/>
            <a:ext cx="877246" cy="875784"/>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C600"/>
              </a:buClr>
              <a:buSzTx/>
              <a:buFont typeface="Arial" panose="020B0604020202020204" pitchFamily="34" charset="0"/>
              <a:buNone/>
              <a:tabLst/>
              <a:defRPr/>
            </a:pPr>
            <a:r>
              <a:rPr kumimoji="0" lang="en-US" sz="4800" i="0" u="none" strike="noStrike" kern="1200" cap="none" spc="0" normalizeH="0" baseline="0" noProof="0" dirty="0">
                <a:ln>
                  <a:noFill/>
                </a:ln>
                <a:solidFill>
                  <a:srgbClr val="5B9BD5"/>
                </a:solidFill>
                <a:effectLst/>
                <a:uLnTx/>
                <a:uFillTx/>
                <a:latin typeface="Arial Black" panose="020B0A04020102020204" pitchFamily="34" charset="0"/>
                <a:ea typeface="+mn-ea"/>
                <a:cs typeface="Arial" panose="020B0604020202020204" pitchFamily="34" charset="0"/>
              </a:rPr>
              <a:t>2</a:t>
            </a:r>
          </a:p>
        </p:txBody>
      </p:sp>
      <p:sp>
        <p:nvSpPr>
          <p:cNvPr id="2" name="Rectangle 1">
            <a:extLst>
              <a:ext uri="{FF2B5EF4-FFF2-40B4-BE49-F238E27FC236}">
                <a16:creationId xmlns:a16="http://schemas.microsoft.com/office/drawing/2014/main" id="{DE689061-E067-4392-A99A-ED34587AFB22}"/>
              </a:ext>
            </a:extLst>
          </p:cNvPr>
          <p:cNvSpPr/>
          <p:nvPr/>
        </p:nvSpPr>
        <p:spPr>
          <a:xfrm>
            <a:off x="5058522" y="813556"/>
            <a:ext cx="6096000" cy="646331"/>
          </a:xfrm>
          <a:prstGeom prst="rect">
            <a:avLst/>
          </a:prstGeom>
          <a:solidFill>
            <a:srgbClr val="FFC000"/>
          </a:solidFill>
        </p:spPr>
        <p:txBody>
          <a:bodyPr>
            <a:spAutoFit/>
          </a:bodyPr>
          <a:lstStyle/>
          <a:p>
            <a:r>
              <a:rPr lang="en-AU" b="1" dirty="0">
                <a:solidFill>
                  <a:srgbClr val="0070C0"/>
                </a:solidFill>
              </a:rPr>
              <a:t>German, English, Spanish, French, Italian, Japanese, Korean, Dutch, Portuguese, Romanian, Chinese</a:t>
            </a:r>
          </a:p>
        </p:txBody>
      </p:sp>
    </p:spTree>
    <p:extLst>
      <p:ext uri="{BB962C8B-B14F-4D97-AF65-F5344CB8AC3E}">
        <p14:creationId xmlns:p14="http://schemas.microsoft.com/office/powerpoint/2010/main" val="212705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ADA861-4CEC-44E0-BDAE-282CCF8CC753}"/>
              </a:ext>
            </a:extLst>
          </p:cNvPr>
          <p:cNvPicPr>
            <a:picLocks noChangeAspect="1"/>
          </p:cNvPicPr>
          <p:nvPr/>
        </p:nvPicPr>
        <p:blipFill>
          <a:blip r:embed="rId3"/>
          <a:stretch>
            <a:fillRect/>
          </a:stretch>
        </p:blipFill>
        <p:spPr>
          <a:xfrm>
            <a:off x="7784174" y="1369455"/>
            <a:ext cx="4148655" cy="276577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A7975F0-9540-454F-B4BC-B159BC44F7F6}"/>
              </a:ext>
            </a:extLst>
          </p:cNvPr>
          <p:cNvPicPr>
            <a:picLocks noChangeAspect="1"/>
          </p:cNvPicPr>
          <p:nvPr/>
        </p:nvPicPr>
        <p:blipFill>
          <a:blip r:embed="rId4"/>
          <a:stretch>
            <a:fillRect/>
          </a:stretch>
        </p:blipFill>
        <p:spPr>
          <a:xfrm>
            <a:off x="7779227" y="2118215"/>
            <a:ext cx="3291080" cy="3872384"/>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7EAAF0CF-B3B8-41D7-ACE1-9C0F1FBF8CF5}"/>
              </a:ext>
            </a:extLst>
          </p:cNvPr>
          <p:cNvSpPr/>
          <p:nvPr/>
        </p:nvSpPr>
        <p:spPr>
          <a:xfrm>
            <a:off x="134282" y="825501"/>
            <a:ext cx="8228534" cy="398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sz="half" idx="2"/>
          </p:nvPr>
        </p:nvSpPr>
        <p:spPr>
          <a:xfrm>
            <a:off x="645727" y="1510174"/>
            <a:ext cx="5088644" cy="4768636"/>
          </a:xfrm>
        </p:spPr>
        <p:txBody>
          <a:bodyPr vert="horz" lIns="91440" tIns="182880" rIns="91440" bIns="45720" rtlCol="0" anchor="t">
            <a:noAutofit/>
          </a:bodyPr>
          <a:lstStyle/>
          <a:p>
            <a:pPr marL="0" indent="0">
              <a:lnSpc>
                <a:spcPct val="100000"/>
              </a:lnSpc>
              <a:spcBef>
                <a:spcPts val="400"/>
              </a:spcBef>
              <a:buNone/>
            </a:pPr>
            <a:r>
              <a:rPr lang="en-US" sz="1800" dirty="0"/>
              <a:t>Sentiment analysis is a technology that </a:t>
            </a:r>
            <a:r>
              <a:rPr lang="en-US" sz="1800" dirty="0">
                <a:latin typeface="Arial"/>
                <a:cs typeface="Arial"/>
              </a:rPr>
              <a:t>pulls phrases from natural text to </a:t>
            </a:r>
            <a:r>
              <a:rPr lang="en-US" sz="1800" dirty="0"/>
              <a:t>systematically identify, extract, quantify, and study words to </a:t>
            </a:r>
            <a:r>
              <a:rPr lang="en-US" sz="1800" dirty="0">
                <a:latin typeface="Arial"/>
                <a:cs typeface="Arial"/>
              </a:rPr>
              <a:t>detect the emotional state of the author and categorize them. Kofax NLP ranks sentiments on a scale from </a:t>
            </a:r>
            <a:r>
              <a:rPr lang="en-US" sz="1800" dirty="0"/>
              <a:t>-1 (very negative), to 1 (very positive). </a:t>
            </a:r>
          </a:p>
          <a:p>
            <a:pPr marL="0" indent="0">
              <a:lnSpc>
                <a:spcPct val="100000"/>
              </a:lnSpc>
              <a:spcBef>
                <a:spcPts val="400"/>
              </a:spcBef>
              <a:buNone/>
            </a:pPr>
            <a:endParaRPr lang="en-US" sz="1800" b="1" i="1" dirty="0">
              <a:latin typeface="Arial"/>
              <a:cs typeface="Arial"/>
            </a:endParaRPr>
          </a:p>
          <a:p>
            <a:pPr marL="229870" indent="-229870">
              <a:lnSpc>
                <a:spcPct val="100000"/>
              </a:lnSpc>
              <a:spcBef>
                <a:spcPts val="400"/>
              </a:spcBef>
            </a:pPr>
            <a:r>
              <a:rPr lang="en-US" sz="1800" b="1" i="1" dirty="0">
                <a:latin typeface="Arial"/>
                <a:cs typeface="Arial"/>
              </a:rPr>
              <a:t>Benefit</a:t>
            </a:r>
            <a:r>
              <a:rPr lang="en-US" sz="1800" dirty="0">
                <a:latin typeface="Arial"/>
                <a:cs typeface="Arial"/>
              </a:rPr>
              <a:t>: helps organization make better decisions based on a clearer understanding of the voice of the customer or employee.</a:t>
            </a:r>
          </a:p>
        </p:txBody>
      </p:sp>
      <p:sp>
        <p:nvSpPr>
          <p:cNvPr id="3" name="Title 2"/>
          <p:cNvSpPr>
            <a:spLocks noGrp="1"/>
          </p:cNvSpPr>
          <p:nvPr>
            <p:ph type="title"/>
          </p:nvPr>
        </p:nvSpPr>
        <p:spPr>
          <a:xfrm>
            <a:off x="645726" y="134469"/>
            <a:ext cx="10900549" cy="851119"/>
          </a:xfrm>
        </p:spPr>
        <p:txBody>
          <a:bodyPr/>
          <a:lstStyle/>
          <a:p>
            <a:r>
              <a:rPr lang="en-US" dirty="0"/>
              <a:t>Natural Language Processing Engine –  RPA 10.7 </a:t>
            </a:r>
          </a:p>
        </p:txBody>
      </p:sp>
      <p:sp>
        <p:nvSpPr>
          <p:cNvPr id="5" name="Content Placeholder 1">
            <a:extLst>
              <a:ext uri="{FF2B5EF4-FFF2-40B4-BE49-F238E27FC236}">
                <a16:creationId xmlns:a16="http://schemas.microsoft.com/office/drawing/2014/main" id="{0319333C-141C-47DD-A465-1DBA31BF4C71}"/>
              </a:ext>
            </a:extLst>
          </p:cNvPr>
          <p:cNvSpPr txBox="1">
            <a:spLocks/>
          </p:cNvSpPr>
          <p:nvPr/>
        </p:nvSpPr>
        <p:spPr>
          <a:xfrm>
            <a:off x="645725" y="1111307"/>
            <a:ext cx="5217868" cy="406597"/>
          </a:xfrm>
          <a:prstGeom prst="rect">
            <a:avLst/>
          </a:prstGeom>
          <a:gradFill flip="none" rotWithShape="1">
            <a:gsLst>
              <a:gs pos="59000">
                <a:srgbClr val="2185DB"/>
              </a:gs>
              <a:gs pos="0">
                <a:srgbClr val="0070C0"/>
              </a:gs>
              <a:gs pos="92000">
                <a:schemeClr val="accent4">
                  <a:lumMod val="90000"/>
                </a:schemeClr>
              </a:gs>
            </a:gsLst>
            <a:lin ang="5400000" scaled="1"/>
            <a:tileRect/>
          </a:gradFill>
          <a:ln>
            <a:noFill/>
          </a:ln>
        </p:spPr>
        <p:txBody>
          <a:bodyPr vert="horz" lIns="91440" tIns="45720" rIns="91440" bIns="45720" rtlCol="0" anchor="ctr">
            <a:normAutofit/>
          </a:bodyPr>
          <a:lstStyle>
            <a:lvl1pPr marL="230188" indent="-230188" algn="l" defTabSz="914400" rtl="0" eaLnBrk="1" latinLnBrk="0" hangingPunct="1">
              <a:lnSpc>
                <a:spcPct val="90000"/>
              </a:lnSpc>
              <a:spcBef>
                <a:spcPts val="1000"/>
              </a:spcBef>
              <a:buClr>
                <a:srgbClr val="025389"/>
              </a:buClr>
              <a:buFont typeface="Wingdings" panose="05000000000000000000" pitchFamily="2" charset="2"/>
              <a:buChar char="§"/>
              <a:defRPr sz="2000" b="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7388" indent="-230188"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2pPr>
            <a:lvl3pPr marL="1141413" indent="-227013"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b="1" dirty="0">
                <a:solidFill>
                  <a:schemeClr val="bg1"/>
                </a:solidFill>
              </a:rPr>
              <a:t>Sentiment Analysis</a:t>
            </a:r>
            <a:endParaRPr lang="en-US" sz="1800" dirty="0">
              <a:solidFill>
                <a:schemeClr val="bg1"/>
              </a:solidFill>
            </a:endParaRPr>
          </a:p>
        </p:txBody>
      </p:sp>
      <p:sp>
        <p:nvSpPr>
          <p:cNvPr id="9" name="Content Placeholder 6">
            <a:extLst>
              <a:ext uri="{FF2B5EF4-FFF2-40B4-BE49-F238E27FC236}">
                <a16:creationId xmlns:a16="http://schemas.microsoft.com/office/drawing/2014/main" id="{0E380968-27B4-43C2-994D-23C470D2AE39}"/>
              </a:ext>
            </a:extLst>
          </p:cNvPr>
          <p:cNvSpPr txBox="1">
            <a:spLocks/>
          </p:cNvSpPr>
          <p:nvPr/>
        </p:nvSpPr>
        <p:spPr>
          <a:xfrm>
            <a:off x="1976828" y="-2038218"/>
            <a:ext cx="5549080" cy="1532285"/>
          </a:xfrm>
          <a:prstGeom prst="rect">
            <a:avLst/>
          </a:prstGeom>
          <a:ln>
            <a:noFill/>
          </a:ln>
        </p:spPr>
        <p:txBody>
          <a:bodyPr vert="horz" lIns="91440" tIns="182880" rIns="91440" bIns="45720" rtlCol="0" anchor="t">
            <a:noAutofit/>
          </a:bodyPr>
          <a:lstStyle>
            <a:lvl1pPr marL="230188" indent="-230188" algn="l" defTabSz="914400" rtl="0" eaLnBrk="1" latinLnBrk="0" hangingPunct="1">
              <a:lnSpc>
                <a:spcPct val="90000"/>
              </a:lnSpc>
              <a:spcBef>
                <a:spcPts val="1000"/>
              </a:spcBef>
              <a:buClr>
                <a:srgbClr val="025389"/>
              </a:buClr>
              <a:buFont typeface="Wingdings" panose="05000000000000000000" pitchFamily="2" charset="2"/>
              <a:buChar char="§"/>
              <a:defRPr sz="2000" b="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7388" indent="-230188"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2pPr>
            <a:lvl3pPr marL="1141413" indent="-227013"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
              </a:spcBef>
              <a:buNone/>
            </a:pPr>
            <a:endParaRPr lang="en-US" sz="1200" dirty="0">
              <a:latin typeface="Arial"/>
              <a:cs typeface="Arial"/>
            </a:endParaRPr>
          </a:p>
        </p:txBody>
      </p:sp>
      <p:grpSp>
        <p:nvGrpSpPr>
          <p:cNvPr id="18" name="Group 17">
            <a:extLst>
              <a:ext uri="{FF2B5EF4-FFF2-40B4-BE49-F238E27FC236}">
                <a16:creationId xmlns:a16="http://schemas.microsoft.com/office/drawing/2014/main" id="{1AE8BF4B-94BE-4662-B988-98729BEBAAE4}"/>
              </a:ext>
            </a:extLst>
          </p:cNvPr>
          <p:cNvGrpSpPr/>
          <p:nvPr/>
        </p:nvGrpSpPr>
        <p:grpSpPr>
          <a:xfrm>
            <a:off x="8788604" y="985588"/>
            <a:ext cx="1735810" cy="3872995"/>
            <a:chOff x="11013657" y="544004"/>
            <a:chExt cx="1735810" cy="3872995"/>
          </a:xfrm>
        </p:grpSpPr>
        <p:sp>
          <p:nvSpPr>
            <p:cNvPr id="6" name="Rectangle 5">
              <a:extLst>
                <a:ext uri="{FF2B5EF4-FFF2-40B4-BE49-F238E27FC236}">
                  <a16:creationId xmlns:a16="http://schemas.microsoft.com/office/drawing/2014/main" id="{7D32D6B9-EB67-46E8-83F5-F9D388069AA9}"/>
                </a:ext>
              </a:extLst>
            </p:cNvPr>
            <p:cNvSpPr/>
            <p:nvPr/>
          </p:nvSpPr>
          <p:spPr>
            <a:xfrm>
              <a:off x="11014393" y="4108016"/>
              <a:ext cx="1579220" cy="308983"/>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7" name="TextBox 6">
              <a:extLst>
                <a:ext uri="{FF2B5EF4-FFF2-40B4-BE49-F238E27FC236}">
                  <a16:creationId xmlns:a16="http://schemas.microsoft.com/office/drawing/2014/main" id="{F4F83286-2488-482E-9053-9C23DCB0BBA4}"/>
                </a:ext>
              </a:extLst>
            </p:cNvPr>
            <p:cNvSpPr txBox="1"/>
            <p:nvPr/>
          </p:nvSpPr>
          <p:spPr>
            <a:xfrm>
              <a:off x="11013657" y="544004"/>
              <a:ext cx="1735810" cy="307777"/>
            </a:xfrm>
            <a:prstGeom prst="rect">
              <a:avLst/>
            </a:prstGeom>
            <a:noFill/>
          </p:spPr>
          <p:txBody>
            <a:bodyPr wrap="square" rtlCol="0">
              <a:spAutoFit/>
            </a:bodyPr>
            <a:lstStyle/>
            <a:p>
              <a:pPr algn="ctr"/>
              <a:r>
                <a:rPr lang="en-US" sz="1400" dirty="0"/>
                <a:t>Sentiment Locator </a:t>
              </a:r>
            </a:p>
          </p:txBody>
        </p:sp>
        <p:cxnSp>
          <p:nvCxnSpPr>
            <p:cNvPr id="15" name="Straight Arrow Connector 14">
              <a:extLst>
                <a:ext uri="{FF2B5EF4-FFF2-40B4-BE49-F238E27FC236}">
                  <a16:creationId xmlns:a16="http://schemas.microsoft.com/office/drawing/2014/main" id="{456113C5-4D73-4003-8F62-E5F4D0DFF906}"/>
                </a:ext>
              </a:extLst>
            </p:cNvPr>
            <p:cNvCxnSpPr>
              <a:cxnSpLocks/>
              <a:stCxn id="7" idx="2"/>
            </p:cNvCxnSpPr>
            <p:nvPr/>
          </p:nvCxnSpPr>
          <p:spPr>
            <a:xfrm>
              <a:off x="11881562" y="851781"/>
              <a:ext cx="0" cy="3256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Text Placeholder 9">
            <a:extLst>
              <a:ext uri="{FF2B5EF4-FFF2-40B4-BE49-F238E27FC236}">
                <a16:creationId xmlns:a16="http://schemas.microsoft.com/office/drawing/2014/main" id="{FF887448-8D06-4A75-BC4A-5E295475252A}"/>
              </a:ext>
            </a:extLst>
          </p:cNvPr>
          <p:cNvSpPr txBox="1">
            <a:spLocks/>
          </p:cNvSpPr>
          <p:nvPr/>
        </p:nvSpPr>
        <p:spPr>
          <a:xfrm>
            <a:off x="11237912" y="134469"/>
            <a:ext cx="877246" cy="875784"/>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C600"/>
              </a:buClr>
              <a:buSzTx/>
              <a:buFont typeface="Arial" panose="020B0604020202020204" pitchFamily="34" charset="0"/>
              <a:buNone/>
              <a:tabLst/>
              <a:defRPr/>
            </a:pPr>
            <a:r>
              <a:rPr kumimoji="0" lang="en-US" sz="4800" i="0" u="none" strike="noStrike" kern="1200" cap="none" spc="0" normalizeH="0" baseline="0" noProof="0" dirty="0">
                <a:ln>
                  <a:noFill/>
                </a:ln>
                <a:solidFill>
                  <a:srgbClr val="5B9BD5"/>
                </a:solidFill>
                <a:effectLst/>
                <a:uLnTx/>
                <a:uFillTx/>
                <a:latin typeface="Arial Black" panose="020B0A04020102020204" pitchFamily="34" charset="0"/>
                <a:ea typeface="+mn-ea"/>
                <a:cs typeface="Arial" panose="020B0604020202020204" pitchFamily="34" charset="0"/>
              </a:rPr>
              <a:t>2</a:t>
            </a:r>
          </a:p>
        </p:txBody>
      </p:sp>
      <p:sp>
        <p:nvSpPr>
          <p:cNvPr id="14" name="TextBox 13">
            <a:extLst>
              <a:ext uri="{FF2B5EF4-FFF2-40B4-BE49-F238E27FC236}">
                <a16:creationId xmlns:a16="http://schemas.microsoft.com/office/drawing/2014/main" id="{B14E64E6-C162-45D7-B1E9-4EBA12D3252A}"/>
              </a:ext>
            </a:extLst>
          </p:cNvPr>
          <p:cNvSpPr txBox="1"/>
          <p:nvPr/>
        </p:nvSpPr>
        <p:spPr>
          <a:xfrm>
            <a:off x="398899" y="5315806"/>
            <a:ext cx="6675127" cy="584775"/>
          </a:xfrm>
          <a:prstGeom prst="rect">
            <a:avLst/>
          </a:prstGeom>
          <a:noFill/>
        </p:spPr>
        <p:txBody>
          <a:bodyPr wrap="square" numCol="1" rtlCol="0" anchor="t">
            <a:spAutoFit/>
          </a:bodyPr>
          <a:lstStyle/>
          <a:p>
            <a:pPr lvl="1" algn="l"/>
            <a:r>
              <a:rPr lang="de-DE" sz="1600" i="1" dirty="0">
                <a:latin typeface="Arial"/>
                <a:cs typeface="Arial"/>
              </a:rPr>
              <a:t>Sentiment analysis returns a sentiment score for the text or region </a:t>
            </a:r>
          </a:p>
          <a:p>
            <a:pPr lvl="1" algn="l"/>
            <a:r>
              <a:rPr lang="de-DE" sz="1600" i="1" dirty="0">
                <a:latin typeface="Arial"/>
                <a:cs typeface="Arial"/>
              </a:rPr>
              <a:t>   -1 = very negative       0 = neutral         1 = very positive</a:t>
            </a:r>
          </a:p>
        </p:txBody>
      </p:sp>
      <p:sp>
        <p:nvSpPr>
          <p:cNvPr id="4" name="Arrow: Right 3">
            <a:extLst>
              <a:ext uri="{FF2B5EF4-FFF2-40B4-BE49-F238E27FC236}">
                <a16:creationId xmlns:a16="http://schemas.microsoft.com/office/drawing/2014/main" id="{D50A0571-8CD0-4E80-BB8C-BC651FD2E48E}"/>
              </a:ext>
            </a:extLst>
          </p:cNvPr>
          <p:cNvSpPr/>
          <p:nvPr/>
        </p:nvSpPr>
        <p:spPr>
          <a:xfrm>
            <a:off x="6820707" y="5547259"/>
            <a:ext cx="705201" cy="398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0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03109A-991B-42F6-9CF3-BB0DB2666BFC}"/>
              </a:ext>
            </a:extLst>
          </p:cNvPr>
          <p:cNvSpPr>
            <a:spLocks noGrp="1"/>
          </p:cNvSpPr>
          <p:nvPr>
            <p:ph type="title"/>
          </p:nvPr>
        </p:nvSpPr>
        <p:spPr/>
        <p:txBody>
          <a:bodyPr/>
          <a:lstStyle/>
          <a:p>
            <a:r>
              <a:rPr lang="en-US"/>
              <a:t>Sentiment Analysis</a:t>
            </a:r>
          </a:p>
        </p:txBody>
      </p:sp>
      <p:sp>
        <p:nvSpPr>
          <p:cNvPr id="9" name="TextBox 8">
            <a:extLst>
              <a:ext uri="{FF2B5EF4-FFF2-40B4-BE49-F238E27FC236}">
                <a16:creationId xmlns:a16="http://schemas.microsoft.com/office/drawing/2014/main" id="{FC8AE18C-416C-4542-8165-3FB9593C5BBE}"/>
              </a:ext>
            </a:extLst>
          </p:cNvPr>
          <p:cNvSpPr txBox="1"/>
          <p:nvPr/>
        </p:nvSpPr>
        <p:spPr>
          <a:xfrm>
            <a:off x="596634" y="1133231"/>
            <a:ext cx="10998735" cy="369332"/>
          </a:xfrm>
          <a:prstGeom prst="rect">
            <a:avLst/>
          </a:prstGeom>
          <a:noFill/>
        </p:spPr>
        <p:txBody>
          <a:bodyPr wrap="square" numCol="1" rtlCol="0" anchor="t">
            <a:spAutoFit/>
          </a:bodyPr>
          <a:lstStyle/>
          <a:p>
            <a:r>
              <a:rPr lang="en-GB" dirty="0" err="1"/>
              <a:t>Guage</a:t>
            </a:r>
            <a:r>
              <a:rPr lang="en-GB" dirty="0"/>
              <a:t> sentiment of natural language, at the document, paragraph or perhaps </a:t>
            </a:r>
            <a:r>
              <a:rPr lang="en-GB" b="1" dirty="0"/>
              <a:t>clause</a:t>
            </a:r>
            <a:r>
              <a:rPr lang="en-GB" dirty="0"/>
              <a:t> level</a:t>
            </a:r>
          </a:p>
        </p:txBody>
      </p:sp>
      <p:sp>
        <p:nvSpPr>
          <p:cNvPr id="18" name="TextBox 17">
            <a:extLst>
              <a:ext uri="{FF2B5EF4-FFF2-40B4-BE49-F238E27FC236}">
                <a16:creationId xmlns:a16="http://schemas.microsoft.com/office/drawing/2014/main" id="{777022EC-FB79-45EE-BC7C-0C4592E99DDA}"/>
              </a:ext>
            </a:extLst>
          </p:cNvPr>
          <p:cNvSpPr txBox="1"/>
          <p:nvPr/>
        </p:nvSpPr>
        <p:spPr>
          <a:xfrm>
            <a:off x="3810951" y="4926568"/>
            <a:ext cx="5153738" cy="1384995"/>
          </a:xfrm>
          <a:prstGeom prst="rect">
            <a:avLst/>
          </a:pr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F0000"/>
                </a:solidFill>
                <a:ea typeface="+mn-lt"/>
                <a:cs typeface="+mn-lt"/>
              </a:rPr>
              <a:t>Your claims department is useless (-0.245)</a:t>
            </a:r>
            <a:r>
              <a:rPr lang="en-US" sz="1400" dirty="0">
                <a:solidFill>
                  <a:srgbClr val="232F3E"/>
                </a:solidFill>
                <a:ea typeface="+mn-lt"/>
                <a:cs typeface="+mn-lt"/>
              </a:rPr>
              <a:t>. It has been 1 month and </a:t>
            </a:r>
            <a:r>
              <a:rPr lang="en-US" sz="1400" dirty="0">
                <a:solidFill>
                  <a:srgbClr val="FF0000"/>
                </a:solidFill>
                <a:ea typeface="+mn-lt"/>
                <a:cs typeface="+mn-lt"/>
              </a:rPr>
              <a:t>I still have not received </a:t>
            </a:r>
            <a:r>
              <a:rPr lang="en-US" sz="1400" dirty="0">
                <a:solidFill>
                  <a:srgbClr val="232F3E"/>
                </a:solidFill>
                <a:ea typeface="+mn-lt"/>
                <a:cs typeface="+mn-lt"/>
              </a:rPr>
              <a:t>my insurance claim payment (0). Multiple calls into your company and </a:t>
            </a:r>
            <a:r>
              <a:rPr lang="en-US" sz="1400" dirty="0">
                <a:solidFill>
                  <a:srgbClr val="FF0000"/>
                </a:solidFill>
                <a:ea typeface="+mn-lt"/>
                <a:cs typeface="+mn-lt"/>
              </a:rPr>
              <a:t>no one knows what is going on </a:t>
            </a:r>
            <a:r>
              <a:rPr lang="en-US" sz="1400" dirty="0">
                <a:solidFill>
                  <a:srgbClr val="232F3E"/>
                </a:solidFill>
                <a:ea typeface="+mn-lt"/>
                <a:cs typeface="+mn-lt"/>
              </a:rPr>
              <a:t>(0). </a:t>
            </a:r>
            <a:r>
              <a:rPr lang="en-US" sz="1400" dirty="0">
                <a:solidFill>
                  <a:srgbClr val="FF0000"/>
                </a:solidFill>
                <a:ea typeface="+mn-lt"/>
                <a:cs typeface="+mn-lt"/>
              </a:rPr>
              <a:t>I am very unhappy with your service</a:t>
            </a:r>
            <a:r>
              <a:rPr lang="en-US" sz="1400" dirty="0">
                <a:solidFill>
                  <a:srgbClr val="232F3E"/>
                </a:solidFill>
                <a:ea typeface="+mn-lt"/>
                <a:cs typeface="+mn-lt"/>
              </a:rPr>
              <a:t> (-0.436) and plan to switch insurance companies (0) and </a:t>
            </a:r>
            <a:r>
              <a:rPr lang="en-US" sz="1400" dirty="0">
                <a:solidFill>
                  <a:srgbClr val="00B050"/>
                </a:solidFill>
                <a:ea typeface="+mn-lt"/>
                <a:cs typeface="+mn-lt"/>
              </a:rPr>
              <a:t>tell all my friends on social media (0.33). </a:t>
            </a:r>
            <a:r>
              <a:rPr lang="en-US" sz="1400" dirty="0">
                <a:solidFill>
                  <a:srgbClr val="FF0000"/>
                </a:solidFill>
                <a:ea typeface="+mn-lt"/>
                <a:cs typeface="+mn-lt"/>
              </a:rPr>
              <a:t>–(0.81)</a:t>
            </a:r>
          </a:p>
        </p:txBody>
      </p:sp>
      <p:sp>
        <p:nvSpPr>
          <p:cNvPr id="19" name="TextBox 18">
            <a:extLst>
              <a:ext uri="{FF2B5EF4-FFF2-40B4-BE49-F238E27FC236}">
                <a16:creationId xmlns:a16="http://schemas.microsoft.com/office/drawing/2014/main" id="{2B71D694-06C6-46ED-B426-AA927AEAF21D}"/>
              </a:ext>
            </a:extLst>
          </p:cNvPr>
          <p:cNvSpPr txBox="1"/>
          <p:nvPr/>
        </p:nvSpPr>
        <p:spPr>
          <a:xfrm>
            <a:off x="3797757" y="1755270"/>
            <a:ext cx="5153733" cy="1169551"/>
          </a:xfrm>
          <a:prstGeom prst="rect">
            <a:avLst/>
          </a:pr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00B050"/>
                </a:solidFill>
                <a:ea typeface="+mn-lt"/>
                <a:cs typeface="+mn-lt"/>
              </a:rPr>
              <a:t>Just wanted to thank you for your excellent service (0.273) in handling my insurance claim.(0.273) Your app was so easy to use(0.368), you were always there to help when I needed it(0), and you sent the claim payment promptly(0.227). I will recommend you to all my friends (0.303)</a:t>
            </a:r>
            <a:r>
              <a:rPr lang="en-US" sz="1400" dirty="0">
                <a:solidFill>
                  <a:srgbClr val="232F3E"/>
                </a:solidFill>
                <a:ea typeface="+mn-lt"/>
                <a:cs typeface="+mn-lt"/>
              </a:rPr>
              <a:t>.</a:t>
            </a:r>
            <a:endParaRPr lang="en-US" sz="1400" dirty="0">
              <a:ea typeface="+mn-lt"/>
              <a:cs typeface="+mn-lt"/>
            </a:endParaRPr>
          </a:p>
        </p:txBody>
      </p:sp>
      <p:sp>
        <p:nvSpPr>
          <p:cNvPr id="12" name="TextBox 11">
            <a:extLst>
              <a:ext uri="{FF2B5EF4-FFF2-40B4-BE49-F238E27FC236}">
                <a16:creationId xmlns:a16="http://schemas.microsoft.com/office/drawing/2014/main" id="{82384A80-6798-43AB-9850-762A87E3281F}"/>
              </a:ext>
            </a:extLst>
          </p:cNvPr>
          <p:cNvSpPr txBox="1"/>
          <p:nvPr/>
        </p:nvSpPr>
        <p:spPr>
          <a:xfrm>
            <a:off x="1920879" y="2458483"/>
            <a:ext cx="11824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00B050"/>
                </a:solidFill>
              </a:rPr>
              <a:t>Positive</a:t>
            </a:r>
            <a:endParaRPr lang="en-US" sz="1400" b="1">
              <a:solidFill>
                <a:srgbClr val="00B050"/>
              </a:solidFill>
              <a:cs typeface="Arial"/>
            </a:endParaRPr>
          </a:p>
        </p:txBody>
      </p:sp>
      <p:sp>
        <p:nvSpPr>
          <p:cNvPr id="25" name="TextBox 24">
            <a:extLst>
              <a:ext uri="{FF2B5EF4-FFF2-40B4-BE49-F238E27FC236}">
                <a16:creationId xmlns:a16="http://schemas.microsoft.com/office/drawing/2014/main" id="{C908D3A9-95B8-425D-8420-66365259816C}"/>
              </a:ext>
            </a:extLst>
          </p:cNvPr>
          <p:cNvSpPr txBox="1"/>
          <p:nvPr/>
        </p:nvSpPr>
        <p:spPr>
          <a:xfrm>
            <a:off x="1935135" y="3549110"/>
            <a:ext cx="11824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chemeClr val="tx2"/>
                </a:solidFill>
              </a:rPr>
              <a:t>Neutral</a:t>
            </a:r>
            <a:endParaRPr lang="en-US">
              <a:solidFill>
                <a:schemeClr val="tx2"/>
              </a:solidFill>
            </a:endParaRPr>
          </a:p>
        </p:txBody>
      </p:sp>
      <p:sp>
        <p:nvSpPr>
          <p:cNvPr id="27" name="TextBox 26">
            <a:extLst>
              <a:ext uri="{FF2B5EF4-FFF2-40B4-BE49-F238E27FC236}">
                <a16:creationId xmlns:a16="http://schemas.microsoft.com/office/drawing/2014/main" id="{5A610534-A8C9-445D-AE3F-27FBC67D533A}"/>
              </a:ext>
            </a:extLst>
          </p:cNvPr>
          <p:cNvSpPr txBox="1"/>
          <p:nvPr/>
        </p:nvSpPr>
        <p:spPr>
          <a:xfrm>
            <a:off x="1909659" y="5786933"/>
            <a:ext cx="11824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FF0000"/>
                </a:solidFill>
              </a:rPr>
              <a:t>Negative</a:t>
            </a:r>
            <a:endParaRPr lang="en-US" sz="1400" b="1">
              <a:solidFill>
                <a:srgbClr val="FF0000"/>
              </a:solidFill>
              <a:cs typeface="Arial"/>
            </a:endParaRPr>
          </a:p>
        </p:txBody>
      </p:sp>
      <p:sp>
        <p:nvSpPr>
          <p:cNvPr id="30" name="TextBox 29">
            <a:extLst>
              <a:ext uri="{FF2B5EF4-FFF2-40B4-BE49-F238E27FC236}">
                <a16:creationId xmlns:a16="http://schemas.microsoft.com/office/drawing/2014/main" id="{9F81F249-9591-4AD5-880E-F97D8DD54E77}"/>
              </a:ext>
            </a:extLst>
          </p:cNvPr>
          <p:cNvSpPr txBox="1"/>
          <p:nvPr/>
        </p:nvSpPr>
        <p:spPr>
          <a:xfrm>
            <a:off x="3797756" y="3031191"/>
            <a:ext cx="5153734" cy="738664"/>
          </a:xfrm>
          <a:prstGeom prst="rect">
            <a:avLst/>
          </a:pr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32F3E"/>
                </a:solidFill>
                <a:ea typeface="+mn-lt"/>
                <a:cs typeface="+mn-lt"/>
              </a:rPr>
              <a:t>I have submitted all claim information as requested(0). Please tell me when I can expect to receive the reimbursement check. (0)</a:t>
            </a:r>
            <a:endParaRPr lang="en-US" sz="1400" dirty="0">
              <a:ea typeface="+mn-lt"/>
              <a:cs typeface="+mn-lt"/>
            </a:endParaRPr>
          </a:p>
        </p:txBody>
      </p:sp>
      <p:pic>
        <p:nvPicPr>
          <p:cNvPr id="4" name="Graphic 3" descr="Neutral face with no fill">
            <a:extLst>
              <a:ext uri="{FF2B5EF4-FFF2-40B4-BE49-F238E27FC236}">
                <a16:creationId xmlns:a16="http://schemas.microsoft.com/office/drawing/2014/main" id="{3BB1C705-3D57-4DE7-84EE-743583320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4919" y="2788599"/>
            <a:ext cx="914400" cy="914400"/>
          </a:xfrm>
          <a:prstGeom prst="rect">
            <a:avLst/>
          </a:prstGeom>
        </p:spPr>
      </p:pic>
      <p:pic>
        <p:nvPicPr>
          <p:cNvPr id="8" name="Graphic 7" descr="Smiling face with no fill">
            <a:extLst>
              <a:ext uri="{FF2B5EF4-FFF2-40B4-BE49-F238E27FC236}">
                <a16:creationId xmlns:a16="http://schemas.microsoft.com/office/drawing/2014/main" id="{1EA2ADBE-AD77-4A3D-8F8B-3B9D8C89C2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4919" y="1674713"/>
            <a:ext cx="914400" cy="914400"/>
          </a:xfrm>
          <a:prstGeom prst="rect">
            <a:avLst/>
          </a:prstGeom>
        </p:spPr>
      </p:pic>
      <p:pic>
        <p:nvPicPr>
          <p:cNvPr id="11" name="Graphic 10" descr="Sad face with no fill">
            <a:extLst>
              <a:ext uri="{FF2B5EF4-FFF2-40B4-BE49-F238E27FC236}">
                <a16:creationId xmlns:a16="http://schemas.microsoft.com/office/drawing/2014/main" id="{49BA1803-DA7E-428D-AA64-1B519A31EF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43698" y="5026422"/>
            <a:ext cx="914400" cy="914400"/>
          </a:xfrm>
          <a:prstGeom prst="rect">
            <a:avLst/>
          </a:prstGeom>
        </p:spPr>
      </p:pic>
      <p:sp>
        <p:nvSpPr>
          <p:cNvPr id="22" name="TextBox 21">
            <a:extLst>
              <a:ext uri="{FF2B5EF4-FFF2-40B4-BE49-F238E27FC236}">
                <a16:creationId xmlns:a16="http://schemas.microsoft.com/office/drawing/2014/main" id="{0528D730-B85D-4A63-BCC2-97B65BF713EE}"/>
              </a:ext>
            </a:extLst>
          </p:cNvPr>
          <p:cNvSpPr txBox="1"/>
          <p:nvPr/>
        </p:nvSpPr>
        <p:spPr>
          <a:xfrm>
            <a:off x="3810952" y="3876225"/>
            <a:ext cx="5153737" cy="954107"/>
          </a:xfrm>
          <a:prstGeom prst="rect">
            <a:avLst/>
          </a:pr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32F3E"/>
                </a:solidFill>
                <a:ea typeface="+mn-lt"/>
                <a:cs typeface="+mn-lt"/>
              </a:rPr>
              <a:t>I would like an insurance quote on my </a:t>
            </a:r>
            <a:r>
              <a:rPr lang="en-US" sz="1400" dirty="0">
                <a:solidFill>
                  <a:srgbClr val="00B050"/>
                </a:solidFill>
                <a:ea typeface="+mn-lt"/>
                <a:cs typeface="+mn-lt"/>
              </a:rPr>
              <a:t>lovely</a:t>
            </a:r>
            <a:r>
              <a:rPr lang="en-US" sz="1400" dirty="0">
                <a:solidFill>
                  <a:srgbClr val="232F3E"/>
                </a:solidFill>
                <a:ea typeface="+mn-lt"/>
                <a:cs typeface="+mn-lt"/>
              </a:rPr>
              <a:t> new boat(0.3), can you contact me?(0) </a:t>
            </a:r>
            <a:r>
              <a:rPr lang="en-US" sz="1400" dirty="0">
                <a:solidFill>
                  <a:srgbClr val="FF0000"/>
                </a:solidFill>
                <a:ea typeface="+mn-lt"/>
                <a:cs typeface="+mn-lt"/>
              </a:rPr>
              <a:t>Not happy about my auto rates going up (-0.20)</a:t>
            </a:r>
            <a:r>
              <a:rPr lang="en-US" sz="1400" dirty="0">
                <a:solidFill>
                  <a:srgbClr val="232F3E"/>
                </a:solidFill>
                <a:ea typeface="+mn-lt"/>
                <a:cs typeface="+mn-lt"/>
              </a:rPr>
              <a:t>, so </a:t>
            </a:r>
            <a:r>
              <a:rPr lang="en-US" sz="1400" dirty="0">
                <a:solidFill>
                  <a:srgbClr val="00B050"/>
                </a:solidFill>
                <a:ea typeface="+mn-lt"/>
                <a:cs typeface="+mn-lt"/>
              </a:rPr>
              <a:t>anything you can do there would be great as well (0.3)</a:t>
            </a:r>
            <a:r>
              <a:rPr lang="en-US" sz="1400" dirty="0">
                <a:solidFill>
                  <a:srgbClr val="232F3E"/>
                </a:solidFill>
                <a:ea typeface="+mn-lt"/>
                <a:cs typeface="+mn-lt"/>
              </a:rPr>
              <a:t>.</a:t>
            </a:r>
            <a:endParaRPr lang="en-US" sz="1400" dirty="0">
              <a:ea typeface="+mn-lt"/>
              <a:cs typeface="+mn-lt"/>
            </a:endParaRPr>
          </a:p>
        </p:txBody>
      </p:sp>
      <p:sp>
        <p:nvSpPr>
          <p:cNvPr id="23" name="TextBox 22">
            <a:extLst>
              <a:ext uri="{FF2B5EF4-FFF2-40B4-BE49-F238E27FC236}">
                <a16:creationId xmlns:a16="http://schemas.microsoft.com/office/drawing/2014/main" id="{3F52078B-F098-4358-B3E8-91267A28E30F}"/>
              </a:ext>
            </a:extLst>
          </p:cNvPr>
          <p:cNvSpPr txBox="1"/>
          <p:nvPr/>
        </p:nvSpPr>
        <p:spPr>
          <a:xfrm>
            <a:off x="1909658" y="4673967"/>
            <a:ext cx="11824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chemeClr val="tx2"/>
                </a:solidFill>
              </a:rPr>
              <a:t>Mixed</a:t>
            </a:r>
            <a:endParaRPr lang="en-US">
              <a:solidFill>
                <a:schemeClr val="tx2"/>
              </a:solidFill>
            </a:endParaRPr>
          </a:p>
        </p:txBody>
      </p:sp>
      <p:pic>
        <p:nvPicPr>
          <p:cNvPr id="24" name="Graphic 23" descr="Neutral face with no fill">
            <a:extLst>
              <a:ext uri="{FF2B5EF4-FFF2-40B4-BE49-F238E27FC236}">
                <a16:creationId xmlns:a16="http://schemas.microsoft.com/office/drawing/2014/main" id="{2689CF72-3F3F-49A4-837F-1655B88055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4918" y="3814351"/>
            <a:ext cx="914400" cy="1013505"/>
          </a:xfrm>
          <a:prstGeom prst="rect">
            <a:avLst/>
          </a:prstGeom>
        </p:spPr>
      </p:pic>
      <p:sp>
        <p:nvSpPr>
          <p:cNvPr id="16" name="Text Placeholder 9">
            <a:extLst>
              <a:ext uri="{FF2B5EF4-FFF2-40B4-BE49-F238E27FC236}">
                <a16:creationId xmlns:a16="http://schemas.microsoft.com/office/drawing/2014/main" id="{BD0EA2F3-74CA-48AB-8107-AFD463E325FF}"/>
              </a:ext>
            </a:extLst>
          </p:cNvPr>
          <p:cNvSpPr txBox="1">
            <a:spLocks/>
          </p:cNvSpPr>
          <p:nvPr/>
        </p:nvSpPr>
        <p:spPr>
          <a:xfrm>
            <a:off x="11237912" y="134469"/>
            <a:ext cx="877246" cy="875784"/>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C600"/>
              </a:buClr>
              <a:buSzTx/>
              <a:buFont typeface="Arial" panose="020B0604020202020204" pitchFamily="34" charset="0"/>
              <a:buNone/>
              <a:tabLst/>
              <a:defRPr/>
            </a:pPr>
            <a:r>
              <a:rPr kumimoji="0" lang="en-US" sz="4800" i="0" u="none" strike="noStrike" kern="1200" cap="none" spc="0" normalizeH="0" baseline="0" noProof="0" dirty="0">
                <a:ln>
                  <a:noFill/>
                </a:ln>
                <a:solidFill>
                  <a:srgbClr val="5B9BD5"/>
                </a:solidFill>
                <a:effectLst/>
                <a:uLnTx/>
                <a:uFillTx/>
                <a:latin typeface="Arial Black" panose="020B0A04020102020204" pitchFamily="34" charset="0"/>
                <a:ea typeface="+mn-ea"/>
                <a:cs typeface="Arial" panose="020B0604020202020204" pitchFamily="34" charset="0"/>
              </a:rPr>
              <a:t>2</a:t>
            </a:r>
          </a:p>
        </p:txBody>
      </p:sp>
      <p:sp>
        <p:nvSpPr>
          <p:cNvPr id="2" name="TextBox 1">
            <a:extLst>
              <a:ext uri="{FF2B5EF4-FFF2-40B4-BE49-F238E27FC236}">
                <a16:creationId xmlns:a16="http://schemas.microsoft.com/office/drawing/2014/main" id="{B676E974-97D7-4DEA-8ACF-E3D05524590A}"/>
              </a:ext>
            </a:extLst>
          </p:cNvPr>
          <p:cNvSpPr txBox="1"/>
          <p:nvPr/>
        </p:nvSpPr>
        <p:spPr>
          <a:xfrm>
            <a:off x="9560689" y="1875099"/>
            <a:ext cx="1365812" cy="707886"/>
          </a:xfrm>
          <a:prstGeom prst="rect">
            <a:avLst/>
          </a:prstGeom>
          <a:noFill/>
        </p:spPr>
        <p:txBody>
          <a:bodyPr wrap="square" rtlCol="0">
            <a:spAutoFit/>
          </a:bodyPr>
          <a:lstStyle/>
          <a:p>
            <a:r>
              <a:rPr lang="en-AU" sz="4000" dirty="0"/>
              <a:t>0.29</a:t>
            </a:r>
          </a:p>
        </p:txBody>
      </p:sp>
      <p:sp>
        <p:nvSpPr>
          <p:cNvPr id="20" name="TextBox 19">
            <a:extLst>
              <a:ext uri="{FF2B5EF4-FFF2-40B4-BE49-F238E27FC236}">
                <a16:creationId xmlns:a16="http://schemas.microsoft.com/office/drawing/2014/main" id="{191BAB9A-2CD8-4883-B888-2F03020FF573}"/>
              </a:ext>
            </a:extLst>
          </p:cNvPr>
          <p:cNvSpPr txBox="1"/>
          <p:nvPr/>
        </p:nvSpPr>
        <p:spPr>
          <a:xfrm>
            <a:off x="9560689" y="2995112"/>
            <a:ext cx="1365812" cy="707886"/>
          </a:xfrm>
          <a:prstGeom prst="rect">
            <a:avLst/>
          </a:prstGeom>
          <a:noFill/>
        </p:spPr>
        <p:txBody>
          <a:bodyPr wrap="square" rtlCol="0">
            <a:spAutoFit/>
          </a:bodyPr>
          <a:lstStyle/>
          <a:p>
            <a:r>
              <a:rPr lang="en-AU" sz="4000" dirty="0"/>
              <a:t>0.00</a:t>
            </a:r>
          </a:p>
        </p:txBody>
      </p:sp>
      <p:sp>
        <p:nvSpPr>
          <p:cNvPr id="21" name="TextBox 20">
            <a:extLst>
              <a:ext uri="{FF2B5EF4-FFF2-40B4-BE49-F238E27FC236}">
                <a16:creationId xmlns:a16="http://schemas.microsoft.com/office/drawing/2014/main" id="{ADB92F86-839E-4950-A620-FB4D65C58C87}"/>
              </a:ext>
            </a:extLst>
          </p:cNvPr>
          <p:cNvSpPr txBox="1"/>
          <p:nvPr/>
        </p:nvSpPr>
        <p:spPr>
          <a:xfrm>
            <a:off x="9560689" y="3992600"/>
            <a:ext cx="1365812" cy="707886"/>
          </a:xfrm>
          <a:prstGeom prst="rect">
            <a:avLst/>
          </a:prstGeom>
          <a:noFill/>
        </p:spPr>
        <p:txBody>
          <a:bodyPr wrap="square" rtlCol="0">
            <a:spAutoFit/>
          </a:bodyPr>
          <a:lstStyle/>
          <a:p>
            <a:r>
              <a:rPr lang="en-AU" sz="4000" dirty="0"/>
              <a:t>0.05</a:t>
            </a:r>
          </a:p>
        </p:txBody>
      </p:sp>
      <p:sp>
        <p:nvSpPr>
          <p:cNvPr id="26" name="TextBox 25">
            <a:extLst>
              <a:ext uri="{FF2B5EF4-FFF2-40B4-BE49-F238E27FC236}">
                <a16:creationId xmlns:a16="http://schemas.microsoft.com/office/drawing/2014/main" id="{349E6EE8-6E68-4CD5-A831-BA66D7A3946C}"/>
              </a:ext>
            </a:extLst>
          </p:cNvPr>
          <p:cNvSpPr txBox="1"/>
          <p:nvPr/>
        </p:nvSpPr>
        <p:spPr>
          <a:xfrm>
            <a:off x="9375494" y="5129679"/>
            <a:ext cx="1365812" cy="707886"/>
          </a:xfrm>
          <a:prstGeom prst="rect">
            <a:avLst/>
          </a:prstGeom>
          <a:noFill/>
        </p:spPr>
        <p:txBody>
          <a:bodyPr wrap="square" rtlCol="0">
            <a:spAutoFit/>
          </a:bodyPr>
          <a:lstStyle/>
          <a:p>
            <a:r>
              <a:rPr lang="en-AU" sz="4000" dirty="0"/>
              <a:t>-0.14</a:t>
            </a:r>
          </a:p>
        </p:txBody>
      </p:sp>
    </p:spTree>
    <p:extLst>
      <p:ext uri="{BB962C8B-B14F-4D97-AF65-F5344CB8AC3E}">
        <p14:creationId xmlns:p14="http://schemas.microsoft.com/office/powerpoint/2010/main" val="242003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Sentiment Analysis</a:t>
            </a:r>
            <a:endParaRPr lang="en-US" sz="3150" dirty="0">
              <a:cs typeface="Arial"/>
            </a:endParaRPr>
          </a:p>
        </p:txBody>
      </p:sp>
      <p:sp>
        <p:nvSpPr>
          <p:cNvPr id="3" name="TextBox 2">
            <a:extLst>
              <a:ext uri="{FF2B5EF4-FFF2-40B4-BE49-F238E27FC236}">
                <a16:creationId xmlns:a16="http://schemas.microsoft.com/office/drawing/2014/main" id="{4E560083-6590-432B-9E9F-D32956AC399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Arial"/>
            </a:endParaRPr>
          </a:p>
        </p:txBody>
      </p:sp>
      <p:sp>
        <p:nvSpPr>
          <p:cNvPr id="9" name="TextBox 8">
            <a:extLst>
              <a:ext uri="{FF2B5EF4-FFF2-40B4-BE49-F238E27FC236}">
                <a16:creationId xmlns:a16="http://schemas.microsoft.com/office/drawing/2014/main" id="{CED1ABDC-7E99-4E77-ABD7-017C621E2F1D}"/>
              </a:ext>
            </a:extLst>
          </p:cNvPr>
          <p:cNvSpPr txBox="1"/>
          <p:nvPr/>
        </p:nvSpPr>
        <p:spPr>
          <a:xfrm>
            <a:off x="596634" y="1133230"/>
            <a:ext cx="10998735" cy="3970318"/>
          </a:xfrm>
          <a:prstGeom prst="rect">
            <a:avLst/>
          </a:prstGeom>
          <a:noFill/>
        </p:spPr>
        <p:txBody>
          <a:bodyPr wrap="square" numCol="1" rtlCol="0" anchor="t">
            <a:spAutoFit/>
          </a:bodyPr>
          <a:lstStyle/>
          <a:p>
            <a:pPr marL="285750" indent="-285750">
              <a:buFont typeface="Arial" panose="020B0604020202020204" pitchFamily="34" charset="0"/>
              <a:buChar char="•"/>
            </a:pPr>
            <a:r>
              <a:rPr lang="en-US" b="1" dirty="0"/>
              <a:t>Sentiment analysis</a:t>
            </a:r>
            <a:r>
              <a:rPr lang="en-US" dirty="0"/>
              <a:t> (also known as </a:t>
            </a:r>
            <a:r>
              <a:rPr lang="en-US" b="1" dirty="0"/>
              <a:t>opinion mining</a:t>
            </a:r>
            <a:r>
              <a:rPr lang="en-US" dirty="0"/>
              <a:t> or </a:t>
            </a:r>
            <a:r>
              <a:rPr lang="en-US" b="1" dirty="0"/>
              <a:t>emotion AI</a:t>
            </a:r>
            <a:r>
              <a:rPr lang="en-US" dirty="0"/>
              <a:t>) refers to the use of </a:t>
            </a:r>
            <a:r>
              <a:rPr lang="en-US" dirty="0">
                <a:hlinkClick r:id="rId2" tooltip="Natural language processing"/>
              </a:rPr>
              <a:t>natural language processing</a:t>
            </a:r>
            <a:r>
              <a:rPr lang="en-US" dirty="0"/>
              <a:t>, </a:t>
            </a:r>
            <a:r>
              <a:rPr lang="en-US" dirty="0">
                <a:hlinkClick r:id="rId3" tooltip="Text analytics"/>
              </a:rPr>
              <a:t>text analysis</a:t>
            </a:r>
            <a:r>
              <a:rPr lang="en-US" dirty="0"/>
              <a:t>, </a:t>
            </a:r>
            <a:r>
              <a:rPr lang="en-US" dirty="0">
                <a:hlinkClick r:id="rId4" tooltip="Computational linguistics"/>
              </a:rPr>
              <a:t>computational linguistics</a:t>
            </a:r>
            <a:r>
              <a:rPr lang="en-US" dirty="0"/>
              <a:t>, and </a:t>
            </a:r>
            <a:r>
              <a:rPr lang="en-US" dirty="0">
                <a:hlinkClick r:id="rId5" tooltip="Biometrics"/>
              </a:rPr>
              <a:t>biometrics</a:t>
            </a:r>
            <a:r>
              <a:rPr lang="en-US" dirty="0"/>
              <a:t> to systematically identify, extract, quantify, and study affective states and subjective information. (Wikipedia)</a:t>
            </a:r>
          </a:p>
          <a:p>
            <a:pPr marL="285750" indent="-285750">
              <a:buFont typeface="Arial" panose="020B0604020202020204" pitchFamily="34" charset="0"/>
              <a:buChar char="•"/>
            </a:pPr>
            <a:r>
              <a:rPr lang="en-US" b="1" dirty="0"/>
              <a:t>Sentiment analysis</a:t>
            </a:r>
            <a:r>
              <a:rPr lang="en-US" dirty="0"/>
              <a:t> </a:t>
            </a:r>
            <a:r>
              <a:rPr lang="en-US" dirty="0">
                <a:latin typeface="Arial"/>
                <a:cs typeface="Arial"/>
              </a:rPr>
              <a:t>provides hints about the emotional state of the author of a text or about his/her opinion on something (Markus Lust)</a:t>
            </a:r>
          </a:p>
          <a:p>
            <a:pPr marL="285750" indent="-285750">
              <a:buFont typeface="Arial" panose="020B0604020202020204" pitchFamily="34" charset="0"/>
              <a:buChar char="•"/>
            </a:pPr>
            <a:endParaRPr lang="en-US" dirty="0">
              <a:latin typeface="Arial"/>
              <a:cs typeface="Arial"/>
            </a:endParaRPr>
          </a:p>
          <a:p>
            <a:pPr marL="285750" indent="-285750">
              <a:buFont typeface="Arial" panose="020B0604020202020204" pitchFamily="34" charset="0"/>
              <a:buChar char="•"/>
            </a:pPr>
            <a:r>
              <a:rPr lang="en-US" dirty="0">
                <a:latin typeface="Arial"/>
                <a:cs typeface="Arial"/>
              </a:rPr>
              <a:t>Sentiment Analysis can help</a:t>
            </a:r>
          </a:p>
          <a:p>
            <a:pPr marL="742950" lvl="1" indent="-285750">
              <a:buFont typeface="Arial" panose="020B0604020202020204" pitchFamily="34" charset="0"/>
              <a:buChar char="•"/>
            </a:pPr>
            <a:r>
              <a:rPr lang="en-US" dirty="0"/>
              <a:t>a business to understand the consumer’s opinion of their brand, product or service while monitoring conversations or social media posts.</a:t>
            </a:r>
          </a:p>
          <a:p>
            <a:pPr marL="742950" lvl="1" indent="-285750">
              <a:buFont typeface="Arial" panose="020B0604020202020204" pitchFamily="34" charset="0"/>
              <a:buChar char="•"/>
            </a:pPr>
            <a:r>
              <a:rPr lang="en-US" dirty="0">
                <a:latin typeface="Arial"/>
                <a:cs typeface="Arial"/>
              </a:rPr>
              <a:t>to prioritize incoming emails or tickets in a Customer Support center</a:t>
            </a:r>
          </a:p>
          <a:p>
            <a:pPr marL="742950" lvl="1" indent="-285750">
              <a:buFont typeface="Arial" panose="020B0604020202020204" pitchFamily="34" charset="0"/>
              <a:buChar char="•"/>
            </a:pPr>
            <a:r>
              <a:rPr lang="en-US" dirty="0">
                <a:latin typeface="Arial"/>
                <a:cs typeface="Arial"/>
              </a:rPr>
              <a:t>to detect trends in survey results</a:t>
            </a:r>
          </a:p>
          <a:p>
            <a:pPr marL="285750" indent="-285750">
              <a:buFont typeface="Arial" panose="020B0604020202020204" pitchFamily="34" charset="0"/>
              <a:buChar char="•"/>
            </a:pPr>
            <a:endParaRPr lang="en-US" dirty="0">
              <a:latin typeface="Arial"/>
              <a:cs typeface="Arial"/>
            </a:endParaRPr>
          </a:p>
          <a:p>
            <a:pPr marL="285750" indent="-285750">
              <a:buFont typeface="Arial" panose="020B0604020202020204" pitchFamily="34" charset="0"/>
              <a:buChar char="•"/>
            </a:pPr>
            <a:r>
              <a:rPr lang="en-US" dirty="0">
                <a:latin typeface="Arial"/>
                <a:cs typeface="Arial"/>
              </a:rPr>
              <a:t>Sentiment Analysis is not exact. Humans are very good at expressing sentiment in very complex ways.</a:t>
            </a:r>
          </a:p>
          <a:p>
            <a:pPr marL="285750" indent="-285750">
              <a:buFont typeface="Arial" panose="020B0604020202020204" pitchFamily="34" charset="0"/>
              <a:buChar char="•"/>
            </a:pPr>
            <a:r>
              <a:rPr lang="de-DE" dirty="0">
                <a:latin typeface="Arial"/>
                <a:cs typeface="Arial"/>
              </a:rPr>
              <a:t>Sentiment on document level vs. entity level</a:t>
            </a:r>
          </a:p>
        </p:txBody>
      </p:sp>
    </p:spTree>
    <p:extLst>
      <p:ext uri="{BB962C8B-B14F-4D97-AF65-F5344CB8AC3E}">
        <p14:creationId xmlns:p14="http://schemas.microsoft.com/office/powerpoint/2010/main" val="27480698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Sentiment Analysis</a:t>
            </a:r>
            <a:endParaRPr lang="en-US" sz="3150" dirty="0">
              <a:cs typeface="Arial"/>
            </a:endParaRPr>
          </a:p>
        </p:txBody>
      </p:sp>
      <p:sp>
        <p:nvSpPr>
          <p:cNvPr id="3" name="TextBox 2">
            <a:extLst>
              <a:ext uri="{FF2B5EF4-FFF2-40B4-BE49-F238E27FC236}">
                <a16:creationId xmlns:a16="http://schemas.microsoft.com/office/drawing/2014/main" id="{4E560083-6590-432B-9E9F-D32956AC399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Arial"/>
            </a:endParaRPr>
          </a:p>
        </p:txBody>
      </p:sp>
      <p:sp>
        <p:nvSpPr>
          <p:cNvPr id="8" name="TextBox 7">
            <a:extLst>
              <a:ext uri="{FF2B5EF4-FFF2-40B4-BE49-F238E27FC236}">
                <a16:creationId xmlns:a16="http://schemas.microsoft.com/office/drawing/2014/main" id="{D9F4F01C-2D48-4CC6-8923-487609C69180}"/>
              </a:ext>
            </a:extLst>
          </p:cNvPr>
          <p:cNvSpPr txBox="1"/>
          <p:nvPr/>
        </p:nvSpPr>
        <p:spPr>
          <a:xfrm>
            <a:off x="596634" y="1133230"/>
            <a:ext cx="11515891" cy="3539430"/>
          </a:xfrm>
          <a:prstGeom prst="rect">
            <a:avLst/>
          </a:prstGeom>
          <a:noFill/>
        </p:spPr>
        <p:txBody>
          <a:bodyPr wrap="square" numCol="1" rtlCol="0" anchor="t">
            <a:spAutoFit/>
          </a:bodyPr>
          <a:lstStyle/>
          <a:p>
            <a:pPr algn="l"/>
            <a:r>
              <a:rPr lang="en-US" sz="1600" b="1" dirty="0"/>
              <a:t>Simple cases</a:t>
            </a:r>
          </a:p>
          <a:p>
            <a:pPr algn="l"/>
            <a:r>
              <a:rPr lang="en-US" sz="1600" dirty="0"/>
              <a:t>Coronet has the best lines of all day cruisers.</a:t>
            </a:r>
          </a:p>
          <a:p>
            <a:pPr algn="l"/>
            <a:r>
              <a:rPr lang="en-US" sz="1600" dirty="0"/>
              <a:t>Bertram has a deep V hull and runs easily through seas.</a:t>
            </a:r>
          </a:p>
          <a:p>
            <a:pPr algn="l"/>
            <a:r>
              <a:rPr lang="en-US" sz="1600" dirty="0"/>
              <a:t>Pastel-colored 1980s day cruisers from Florida are ugly.</a:t>
            </a:r>
          </a:p>
          <a:p>
            <a:pPr algn="l"/>
            <a:r>
              <a:rPr lang="en-US" sz="1600" dirty="0"/>
              <a:t>I dislike old </a:t>
            </a:r>
            <a:r>
              <a:rPr lang="en-US" sz="1600" dirty="0">
                <a:hlinkClick r:id="rId2" tooltip="Cabin cruiser"/>
              </a:rPr>
              <a:t>cabin cruisers</a:t>
            </a:r>
            <a:r>
              <a:rPr lang="en-US" sz="1600" dirty="0"/>
              <a:t>.</a:t>
            </a:r>
          </a:p>
          <a:p>
            <a:pPr algn="l"/>
            <a:r>
              <a:rPr lang="en-US" sz="1600" b="1" dirty="0"/>
              <a:t>More challenging examples</a:t>
            </a:r>
          </a:p>
          <a:p>
            <a:pPr algn="l"/>
            <a:r>
              <a:rPr lang="en-US" sz="1600" dirty="0"/>
              <a:t>I do not dislike cabin cruisers. (</a:t>
            </a:r>
            <a:r>
              <a:rPr lang="en-US" sz="1600" dirty="0">
                <a:hlinkClick r:id="rId3" tooltip="Negation"/>
              </a:rPr>
              <a:t>Negation</a:t>
            </a:r>
            <a:r>
              <a:rPr lang="en-US" sz="1600" dirty="0"/>
              <a:t> handling)</a:t>
            </a:r>
          </a:p>
          <a:p>
            <a:pPr algn="l"/>
            <a:r>
              <a:rPr lang="en-US" sz="1600" dirty="0"/>
              <a:t>Disliking watercraft is not really my thing. (Negation, inverted </a:t>
            </a:r>
            <a:r>
              <a:rPr lang="en-US" sz="1600" dirty="0">
                <a:hlinkClick r:id="rId4" tooltip="Word order"/>
              </a:rPr>
              <a:t>word order</a:t>
            </a:r>
            <a:r>
              <a:rPr lang="en-US" sz="1600" dirty="0"/>
              <a:t>)</a:t>
            </a:r>
          </a:p>
          <a:p>
            <a:pPr algn="l"/>
            <a:r>
              <a:rPr lang="en-US" sz="1600" dirty="0"/>
              <a:t>Sometimes I really hate RIBs. (</a:t>
            </a:r>
            <a:r>
              <a:rPr lang="en-US" sz="1600" dirty="0">
                <a:hlinkClick r:id="rId5" tooltip="Adverbial"/>
              </a:rPr>
              <a:t>Adverbial</a:t>
            </a:r>
            <a:r>
              <a:rPr lang="en-US" sz="1600" dirty="0"/>
              <a:t> modifies the sentiment)</a:t>
            </a:r>
          </a:p>
          <a:p>
            <a:pPr algn="l"/>
            <a:r>
              <a:rPr lang="en-US" sz="1600" dirty="0"/>
              <a:t>I'd really truly love going out in this weather! (Possibly </a:t>
            </a:r>
            <a:r>
              <a:rPr lang="en-US" sz="1600" dirty="0">
                <a:hlinkClick r:id="rId6" tooltip="Sarcastic"/>
              </a:rPr>
              <a:t>sarcastic</a:t>
            </a:r>
            <a:r>
              <a:rPr lang="en-US" sz="1600" dirty="0"/>
              <a:t>)</a:t>
            </a:r>
          </a:p>
          <a:p>
            <a:pPr algn="l"/>
            <a:r>
              <a:rPr lang="en-US" sz="1600" dirty="0"/>
              <a:t>The movie is surprising with plenty of unsettling plot twists. (Negative term used in a positive sense in certain domains).</a:t>
            </a:r>
          </a:p>
          <a:p>
            <a:pPr algn="l"/>
            <a:r>
              <a:rPr lang="en-US" sz="1600" dirty="0"/>
              <a:t>I love my mobile but would not recommend it to any of my colleagues. (Qualified positive sentiment, difficult to </a:t>
            </a:r>
            <a:r>
              <a:rPr lang="en-US" sz="1600" dirty="0" err="1"/>
              <a:t>categorise</a:t>
            </a:r>
            <a:r>
              <a:rPr lang="en-US" sz="1600" dirty="0"/>
              <a:t>)</a:t>
            </a:r>
          </a:p>
          <a:p>
            <a:pPr algn="l"/>
            <a:r>
              <a:rPr lang="en-US" sz="1600" dirty="0"/>
              <a:t>Next week's gig will be right koide9! ("Quoi de </a:t>
            </a:r>
            <a:r>
              <a:rPr lang="en-US" sz="1600" dirty="0" err="1"/>
              <a:t>neuf</a:t>
            </a:r>
            <a:r>
              <a:rPr lang="en-US" sz="1600" dirty="0"/>
              <a:t>?" Fr.: "what's new?". Newly minted terms can be highly attitudinal but volatile in polarity and often out of known vocabulary.)</a:t>
            </a:r>
          </a:p>
        </p:txBody>
      </p:sp>
    </p:spTree>
    <p:extLst>
      <p:ext uri="{BB962C8B-B14F-4D97-AF65-F5344CB8AC3E}">
        <p14:creationId xmlns:p14="http://schemas.microsoft.com/office/powerpoint/2010/main" val="41531261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Sentiment Analysis</a:t>
            </a:r>
            <a:endParaRPr lang="en-US" sz="3150" dirty="0">
              <a:cs typeface="Arial"/>
            </a:endParaRPr>
          </a:p>
        </p:txBody>
      </p:sp>
      <p:sp>
        <p:nvSpPr>
          <p:cNvPr id="3" name="TextBox 2">
            <a:extLst>
              <a:ext uri="{FF2B5EF4-FFF2-40B4-BE49-F238E27FC236}">
                <a16:creationId xmlns:a16="http://schemas.microsoft.com/office/drawing/2014/main" id="{4E560083-6590-432B-9E9F-D32956AC399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Arial"/>
            </a:endParaRPr>
          </a:p>
        </p:txBody>
      </p:sp>
      <p:pic>
        <p:nvPicPr>
          <p:cNvPr id="5" name="Picture 4">
            <a:extLst>
              <a:ext uri="{FF2B5EF4-FFF2-40B4-BE49-F238E27FC236}">
                <a16:creationId xmlns:a16="http://schemas.microsoft.com/office/drawing/2014/main" id="{13567F5D-B297-4EA3-AB02-9D757D5614E8}"/>
              </a:ext>
            </a:extLst>
          </p:cNvPr>
          <p:cNvPicPr>
            <a:picLocks noChangeAspect="1"/>
          </p:cNvPicPr>
          <p:nvPr/>
        </p:nvPicPr>
        <p:blipFill>
          <a:blip r:embed="rId2"/>
          <a:stretch>
            <a:fillRect/>
          </a:stretch>
        </p:blipFill>
        <p:spPr>
          <a:xfrm>
            <a:off x="6629615" y="310286"/>
            <a:ext cx="5320151" cy="354676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640D6A9-55E6-4BF5-A5CE-B38E393583EE}"/>
              </a:ext>
            </a:extLst>
          </p:cNvPr>
          <p:cNvSpPr txBox="1"/>
          <p:nvPr/>
        </p:nvSpPr>
        <p:spPr>
          <a:xfrm>
            <a:off x="596634" y="1133230"/>
            <a:ext cx="3786957" cy="2031325"/>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New Sentiment Locator</a:t>
            </a:r>
          </a:p>
          <a:p>
            <a:pPr marL="742950" lvl="1" indent="-285750">
              <a:buFont typeface="Arial" panose="020B0604020202020204" pitchFamily="34" charset="0"/>
              <a:buChar char="•"/>
            </a:pPr>
            <a:r>
              <a:rPr lang="de-DE" dirty="0">
                <a:latin typeface="Arial"/>
                <a:cs typeface="Arial"/>
              </a:rPr>
              <a:t>No configuration</a:t>
            </a:r>
          </a:p>
          <a:p>
            <a:pPr marL="742950" lvl="1" indent="-285750">
              <a:buFont typeface="Arial" panose="020B0604020202020204" pitchFamily="34" charset="0"/>
              <a:buChar char="•"/>
            </a:pPr>
            <a:r>
              <a:rPr lang="de-DE" dirty="0">
                <a:latin typeface="Arial"/>
                <a:cs typeface="Arial"/>
              </a:rPr>
              <a:t>Returns a sentiment score for the entire text or region</a:t>
            </a:r>
          </a:p>
          <a:p>
            <a:pPr marL="742950" lvl="1" indent="-285750">
              <a:buFont typeface="Arial" panose="020B0604020202020204" pitchFamily="34" charset="0"/>
              <a:buChar char="•"/>
            </a:pPr>
            <a:r>
              <a:rPr lang="de-DE" dirty="0">
                <a:latin typeface="Arial"/>
                <a:cs typeface="Arial"/>
              </a:rPr>
              <a:t>-1 = very negative</a:t>
            </a:r>
          </a:p>
          <a:p>
            <a:pPr marL="742950" lvl="1" indent="-285750">
              <a:buFont typeface="Arial" panose="020B0604020202020204" pitchFamily="34" charset="0"/>
              <a:buChar char="•"/>
            </a:pPr>
            <a:r>
              <a:rPr lang="de-DE" dirty="0">
                <a:latin typeface="Arial"/>
                <a:cs typeface="Arial"/>
              </a:rPr>
              <a:t>0 = neutral</a:t>
            </a:r>
          </a:p>
          <a:p>
            <a:pPr marL="742950" lvl="1" indent="-285750">
              <a:buFont typeface="Arial" panose="020B0604020202020204" pitchFamily="34" charset="0"/>
              <a:buChar char="•"/>
            </a:pPr>
            <a:r>
              <a:rPr lang="de-DE" dirty="0">
                <a:latin typeface="Arial"/>
                <a:cs typeface="Arial"/>
              </a:rPr>
              <a:t>1 = very positive</a:t>
            </a:r>
          </a:p>
        </p:txBody>
      </p:sp>
      <p:pic>
        <p:nvPicPr>
          <p:cNvPr id="4" name="Picture 3">
            <a:extLst>
              <a:ext uri="{FF2B5EF4-FFF2-40B4-BE49-F238E27FC236}">
                <a16:creationId xmlns:a16="http://schemas.microsoft.com/office/drawing/2014/main" id="{349A8193-3831-4C53-9D32-05099C0454E8}"/>
              </a:ext>
            </a:extLst>
          </p:cNvPr>
          <p:cNvPicPr>
            <a:picLocks noChangeAspect="1"/>
          </p:cNvPicPr>
          <p:nvPr/>
        </p:nvPicPr>
        <p:blipFill>
          <a:blip r:embed="rId3"/>
          <a:stretch>
            <a:fillRect/>
          </a:stretch>
        </p:blipFill>
        <p:spPr>
          <a:xfrm>
            <a:off x="4517332" y="2324911"/>
            <a:ext cx="3291080" cy="3872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26141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prstGeom prst="rect">
            <a:avLst/>
          </a:prstGeom>
        </p:spPr>
        <p:txBody>
          <a:bodyPr/>
          <a:lstStyle/>
          <a:p>
            <a:fld id="{71D586D2-677B-458F-B417-DB589973A882}" type="slidenum">
              <a:rPr lang="en-US" smtClean="0"/>
              <a:pPr/>
              <a:t>2</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23784" y="0"/>
            <a:ext cx="1291578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64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133230"/>
            <a:ext cx="10998735" cy="369332"/>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Entire document                                                  vs.                                 a region</a:t>
            </a:r>
            <a:endParaRPr lang="de-DE" dirty="0">
              <a:latin typeface="Arial"/>
              <a:cs typeface="Arial"/>
            </a:endParaRP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Sentiment Analysis</a:t>
            </a:r>
            <a:endParaRPr lang="en-US" sz="3150" dirty="0">
              <a:cs typeface="Arial"/>
            </a:endParaRPr>
          </a:p>
        </p:txBody>
      </p:sp>
      <p:sp>
        <p:nvSpPr>
          <p:cNvPr id="3" name="TextBox 2">
            <a:extLst>
              <a:ext uri="{FF2B5EF4-FFF2-40B4-BE49-F238E27FC236}">
                <a16:creationId xmlns:a16="http://schemas.microsoft.com/office/drawing/2014/main" id="{4E560083-6590-432B-9E9F-D32956AC399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Arial"/>
            </a:endParaRPr>
          </a:p>
        </p:txBody>
      </p:sp>
      <p:pic>
        <p:nvPicPr>
          <p:cNvPr id="6" name="Picture 5">
            <a:extLst>
              <a:ext uri="{FF2B5EF4-FFF2-40B4-BE49-F238E27FC236}">
                <a16:creationId xmlns:a16="http://schemas.microsoft.com/office/drawing/2014/main" id="{A746ABDF-B08E-459B-BA88-BF67CD29FCB0}"/>
              </a:ext>
            </a:extLst>
          </p:cNvPr>
          <p:cNvPicPr>
            <a:picLocks noChangeAspect="1"/>
          </p:cNvPicPr>
          <p:nvPr/>
        </p:nvPicPr>
        <p:blipFill>
          <a:blip r:embed="rId2"/>
          <a:stretch>
            <a:fillRect/>
          </a:stretch>
        </p:blipFill>
        <p:spPr>
          <a:xfrm>
            <a:off x="7050062" y="1502562"/>
            <a:ext cx="3561248" cy="408315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DC23371-6D43-4CE9-AF23-8FFC19A459AA}"/>
              </a:ext>
            </a:extLst>
          </p:cNvPr>
          <p:cNvPicPr>
            <a:picLocks noChangeAspect="1"/>
          </p:cNvPicPr>
          <p:nvPr/>
        </p:nvPicPr>
        <p:blipFill>
          <a:blip r:embed="rId3"/>
          <a:stretch>
            <a:fillRect/>
          </a:stretch>
        </p:blipFill>
        <p:spPr>
          <a:xfrm>
            <a:off x="1350589" y="1490282"/>
            <a:ext cx="3555109" cy="409543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5BBCE69-F208-46D1-AB31-7F9329E0B43E}"/>
              </a:ext>
            </a:extLst>
          </p:cNvPr>
          <p:cNvPicPr>
            <a:picLocks noChangeAspect="1"/>
          </p:cNvPicPr>
          <p:nvPr/>
        </p:nvPicPr>
        <p:blipFill>
          <a:blip r:embed="rId4"/>
          <a:stretch>
            <a:fillRect/>
          </a:stretch>
        </p:blipFill>
        <p:spPr>
          <a:xfrm>
            <a:off x="7704442" y="4977841"/>
            <a:ext cx="3257143" cy="115238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AFE9E76-B718-416C-8AC5-BCD1AFCEDA09}"/>
              </a:ext>
            </a:extLst>
          </p:cNvPr>
          <p:cNvPicPr>
            <a:picLocks noChangeAspect="1"/>
          </p:cNvPicPr>
          <p:nvPr/>
        </p:nvPicPr>
        <p:blipFill>
          <a:blip r:embed="rId5"/>
          <a:stretch>
            <a:fillRect/>
          </a:stretch>
        </p:blipFill>
        <p:spPr>
          <a:xfrm>
            <a:off x="1902988" y="5014290"/>
            <a:ext cx="3352381" cy="1142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55407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41BC-118D-41DD-917E-43C968F94207}"/>
              </a:ext>
            </a:extLst>
          </p:cNvPr>
          <p:cNvSpPr>
            <a:spLocks noGrp="1"/>
          </p:cNvSpPr>
          <p:nvPr>
            <p:ph type="title"/>
          </p:nvPr>
        </p:nvSpPr>
        <p:spPr/>
        <p:txBody>
          <a:bodyPr/>
          <a:lstStyle/>
          <a:p>
            <a:endParaRPr lang="en-AU"/>
          </a:p>
        </p:txBody>
      </p:sp>
      <p:sp>
        <p:nvSpPr>
          <p:cNvPr id="3" name="Slide Number Placeholder 2">
            <a:extLst>
              <a:ext uri="{FF2B5EF4-FFF2-40B4-BE49-F238E27FC236}">
                <a16:creationId xmlns:a16="http://schemas.microsoft.com/office/drawing/2014/main" id="{12EF01B7-242F-41E1-8CCC-F0E7546B5D74}"/>
              </a:ext>
            </a:extLst>
          </p:cNvPr>
          <p:cNvSpPr>
            <a:spLocks noGrp="1"/>
          </p:cNvSpPr>
          <p:nvPr>
            <p:ph type="sldNum" sz="quarter" idx="11"/>
          </p:nvPr>
        </p:nvSpPr>
        <p:spPr/>
        <p:txBody>
          <a:bodyPr/>
          <a:lstStyle/>
          <a:p>
            <a:fld id="{71D586D2-677B-458F-B417-DB589973A882}" type="slidenum">
              <a:rPr lang="en-US" smtClean="0">
                <a:solidFill>
                  <a:srgbClr val="8A8A8A"/>
                </a:solidFill>
              </a:rPr>
              <a:pPr/>
              <a:t>21</a:t>
            </a:fld>
            <a:endParaRPr lang="en-US">
              <a:solidFill>
                <a:srgbClr val="8A8A8A"/>
              </a:solidFill>
            </a:endParaRPr>
          </a:p>
        </p:txBody>
      </p:sp>
      <p:pic>
        <p:nvPicPr>
          <p:cNvPr id="6" name="Picture 5">
            <a:extLst>
              <a:ext uri="{FF2B5EF4-FFF2-40B4-BE49-F238E27FC236}">
                <a16:creationId xmlns:a16="http://schemas.microsoft.com/office/drawing/2014/main" id="{446F2B03-CFFC-456D-AB0A-3108A0193EE9}"/>
              </a:ext>
            </a:extLst>
          </p:cNvPr>
          <p:cNvPicPr>
            <a:picLocks noChangeAspect="1"/>
          </p:cNvPicPr>
          <p:nvPr/>
        </p:nvPicPr>
        <p:blipFill>
          <a:blip r:embed="rId2"/>
          <a:stretch>
            <a:fillRect/>
          </a:stretch>
        </p:blipFill>
        <p:spPr>
          <a:xfrm>
            <a:off x="152826" y="0"/>
            <a:ext cx="11886347" cy="6858000"/>
          </a:xfrm>
          <a:prstGeom prst="rect">
            <a:avLst/>
          </a:prstGeom>
        </p:spPr>
      </p:pic>
      <p:sp>
        <p:nvSpPr>
          <p:cNvPr id="7" name="TextBox 6">
            <a:extLst>
              <a:ext uri="{FF2B5EF4-FFF2-40B4-BE49-F238E27FC236}">
                <a16:creationId xmlns:a16="http://schemas.microsoft.com/office/drawing/2014/main" id="{0468789B-B1CF-4D70-B927-F215A030F7B3}"/>
              </a:ext>
            </a:extLst>
          </p:cNvPr>
          <p:cNvSpPr txBox="1"/>
          <p:nvPr/>
        </p:nvSpPr>
        <p:spPr>
          <a:xfrm rot="20690474">
            <a:off x="2713655" y="3456211"/>
            <a:ext cx="6895323" cy="2308324"/>
          </a:xfrm>
          <a:prstGeom prst="rect">
            <a:avLst/>
          </a:prstGeom>
          <a:solidFill>
            <a:srgbClr val="FFC000"/>
          </a:solidFill>
        </p:spPr>
        <p:txBody>
          <a:bodyPr wrap="square" rtlCol="0">
            <a:spAutoFit/>
          </a:bodyPr>
          <a:lstStyle/>
          <a:p>
            <a:pPr algn="ctr"/>
            <a:r>
              <a:rPr lang="en-AU" b="1" dirty="0">
                <a:solidFill>
                  <a:srgbClr val="0070C0"/>
                </a:solidFill>
              </a:rPr>
              <a:t>Download it from </a:t>
            </a:r>
            <a:r>
              <a:rPr lang="en-AU" b="1" dirty="0">
                <a:solidFill>
                  <a:srgbClr val="0070C0"/>
                </a:solidFill>
                <a:hlinkClick r:id="rId3">
                  <a:extLst>
                    <a:ext uri="{A12FA001-AC4F-418D-AE19-62706E023703}">
                      <ahyp:hlinkClr xmlns:ahyp="http://schemas.microsoft.com/office/drawing/2018/hyperlinkcolor" val="tx"/>
                    </a:ext>
                  </a:extLst>
                </a:hlinkClick>
              </a:rPr>
              <a:t>https://github.com/KofaxRPA/Sentiment/</a:t>
            </a:r>
            <a:endParaRPr lang="en-AU" b="1" dirty="0">
              <a:solidFill>
                <a:srgbClr val="0070C0"/>
              </a:solidFill>
            </a:endParaRPr>
          </a:p>
          <a:p>
            <a:pPr marL="742950" lvl="1" indent="-285750">
              <a:buFont typeface="Arial" panose="020B0604020202020204" pitchFamily="34" charset="0"/>
              <a:buChar char="•"/>
            </a:pPr>
            <a:r>
              <a:rPr lang="en-AU" b="1" dirty="0">
                <a:solidFill>
                  <a:srgbClr val="0070C0"/>
                </a:solidFill>
              </a:rPr>
              <a:t>Find sentiment of document, page, paragraph, sentence or custom dynamic elements.</a:t>
            </a:r>
          </a:p>
          <a:p>
            <a:pPr marL="742950" lvl="1" indent="-285750">
              <a:buFont typeface="Arial" panose="020B0604020202020204" pitchFamily="34" charset="0"/>
              <a:buChar char="•"/>
            </a:pPr>
            <a:r>
              <a:rPr lang="en-AU" b="1" dirty="0">
                <a:solidFill>
                  <a:srgbClr val="0070C0"/>
                </a:solidFill>
              </a:rPr>
              <a:t>Create image from text files for interactive validation.</a:t>
            </a:r>
          </a:p>
          <a:p>
            <a:pPr marL="742950" lvl="1" indent="-285750">
              <a:buFont typeface="Arial" panose="020B0604020202020204" pitchFamily="34" charset="0"/>
              <a:buChar char="•"/>
            </a:pPr>
            <a:r>
              <a:rPr lang="en-AU" b="1" dirty="0">
                <a:solidFill>
                  <a:srgbClr val="0070C0"/>
                </a:solidFill>
              </a:rPr>
              <a:t>Formatting and validation rules for sentiment.</a:t>
            </a:r>
          </a:p>
          <a:p>
            <a:pPr marL="742950" lvl="1" indent="-285750">
              <a:buFont typeface="Arial" panose="020B0604020202020204" pitchFamily="34" charset="0"/>
              <a:buChar char="•"/>
            </a:pPr>
            <a:r>
              <a:rPr lang="en-AU" b="1" dirty="0">
                <a:solidFill>
                  <a:srgbClr val="0070C0"/>
                </a:solidFill>
              </a:rPr>
              <a:t>Pass parameters from robot (e.g. language of text).</a:t>
            </a:r>
          </a:p>
          <a:p>
            <a:pPr marL="742950" lvl="1" indent="-285750">
              <a:buFont typeface="Arial" panose="020B0604020202020204" pitchFamily="34" charset="0"/>
              <a:buChar char="•"/>
            </a:pPr>
            <a:r>
              <a:rPr lang="en-AU" b="1" dirty="0">
                <a:solidFill>
                  <a:srgbClr val="0070C0"/>
                </a:solidFill>
              </a:rPr>
              <a:t>On-the-fly language selection.</a:t>
            </a:r>
          </a:p>
          <a:p>
            <a:pPr marL="742950" lvl="1" indent="-285750">
              <a:buFont typeface="Arial" panose="020B0604020202020204" pitchFamily="34" charset="0"/>
              <a:buChar char="•"/>
            </a:pPr>
            <a:r>
              <a:rPr lang="en-AU" b="1" dirty="0">
                <a:solidFill>
                  <a:srgbClr val="0070C0"/>
                </a:solidFill>
              </a:rPr>
              <a:t>Compatible also with KTM, KTA &amp; RTTI</a:t>
            </a:r>
          </a:p>
        </p:txBody>
      </p:sp>
    </p:spTree>
    <p:extLst>
      <p:ext uri="{BB962C8B-B14F-4D97-AF65-F5344CB8AC3E}">
        <p14:creationId xmlns:p14="http://schemas.microsoft.com/office/powerpoint/2010/main" val="574368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34B4-7674-4D76-A8EF-C31AFA83FAEB}"/>
              </a:ext>
            </a:extLst>
          </p:cNvPr>
          <p:cNvSpPr>
            <a:spLocks noGrp="1"/>
          </p:cNvSpPr>
          <p:nvPr>
            <p:ph type="title"/>
          </p:nvPr>
        </p:nvSpPr>
        <p:spPr/>
        <p:txBody>
          <a:bodyPr/>
          <a:lstStyle/>
          <a:p>
            <a:r>
              <a:rPr lang="en-US" dirty="0"/>
              <a:t>Sentiment Analysis – 5231 paragraphs from Wikipedia</a:t>
            </a:r>
            <a:endParaRPr lang="en-AU" dirty="0"/>
          </a:p>
        </p:txBody>
      </p:sp>
      <p:sp>
        <p:nvSpPr>
          <p:cNvPr id="3" name="Slide Number Placeholder 2">
            <a:extLst>
              <a:ext uri="{FF2B5EF4-FFF2-40B4-BE49-F238E27FC236}">
                <a16:creationId xmlns:a16="http://schemas.microsoft.com/office/drawing/2014/main" id="{2ED5345E-98F2-4047-A915-999C0CBE951F}"/>
              </a:ext>
            </a:extLst>
          </p:cNvPr>
          <p:cNvSpPr>
            <a:spLocks noGrp="1"/>
          </p:cNvSpPr>
          <p:nvPr>
            <p:ph type="sldNum" sz="quarter" idx="11"/>
          </p:nvPr>
        </p:nvSpPr>
        <p:spPr/>
        <p:txBody>
          <a:bodyPr/>
          <a:lstStyle/>
          <a:p>
            <a:fld id="{71D586D2-677B-458F-B417-DB589973A882}" type="slidenum">
              <a:rPr lang="en-US" smtClean="0">
                <a:solidFill>
                  <a:srgbClr val="8A8A8A"/>
                </a:solidFill>
              </a:rPr>
              <a:pPr/>
              <a:t>22</a:t>
            </a:fld>
            <a:endParaRPr lang="en-US">
              <a:solidFill>
                <a:srgbClr val="8A8A8A"/>
              </a:solidFill>
            </a:endParaRPr>
          </a:p>
        </p:txBody>
      </p:sp>
      <p:graphicFrame>
        <p:nvGraphicFramePr>
          <p:cNvPr id="4" name="Chart 3">
            <a:extLst>
              <a:ext uri="{FF2B5EF4-FFF2-40B4-BE49-F238E27FC236}">
                <a16:creationId xmlns:a16="http://schemas.microsoft.com/office/drawing/2014/main" id="{CE09B6CF-899B-4382-B39C-F40111D0A43B}"/>
              </a:ext>
            </a:extLst>
          </p:cNvPr>
          <p:cNvGraphicFramePr>
            <a:graphicFrameLocks/>
          </p:cNvGraphicFramePr>
          <p:nvPr/>
        </p:nvGraphicFramePr>
        <p:xfrm>
          <a:off x="1955735" y="1134933"/>
          <a:ext cx="7981950" cy="490537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8301831C-C641-4084-83B9-B826B0129DBB}"/>
              </a:ext>
            </a:extLst>
          </p:cNvPr>
          <p:cNvSpPr txBox="1"/>
          <p:nvPr/>
        </p:nvSpPr>
        <p:spPr>
          <a:xfrm>
            <a:off x="6597325" y="1614196"/>
            <a:ext cx="4683385" cy="369332"/>
          </a:xfrm>
          <a:prstGeom prst="rect">
            <a:avLst/>
          </a:prstGeom>
          <a:solidFill>
            <a:schemeClr val="bg1"/>
          </a:solidFill>
        </p:spPr>
        <p:txBody>
          <a:bodyPr wrap="square" rtlCol="0">
            <a:spAutoFit/>
          </a:bodyPr>
          <a:lstStyle/>
          <a:p>
            <a:r>
              <a:rPr lang="en-US" dirty="0"/>
              <a:t>20.2% of paragraphs have Sentiment=0</a:t>
            </a:r>
            <a:endParaRPr lang="en-AU" dirty="0"/>
          </a:p>
        </p:txBody>
      </p:sp>
      <p:cxnSp>
        <p:nvCxnSpPr>
          <p:cNvPr id="7" name="Straight Arrow Connector 6">
            <a:extLst>
              <a:ext uri="{FF2B5EF4-FFF2-40B4-BE49-F238E27FC236}">
                <a16:creationId xmlns:a16="http://schemas.microsoft.com/office/drawing/2014/main" id="{4D74E59F-03C4-4D64-AAF8-882BD0067D9B}"/>
              </a:ext>
            </a:extLst>
          </p:cNvPr>
          <p:cNvCxnSpPr>
            <a:cxnSpLocks/>
            <a:stCxn id="5" idx="1"/>
          </p:cNvCxnSpPr>
          <p:nvPr/>
        </p:nvCxnSpPr>
        <p:spPr>
          <a:xfrm flipH="1" flipV="1">
            <a:off x="6046237" y="1782148"/>
            <a:ext cx="551088" cy="16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0D3F5D2-1A62-4679-B61E-296060711B21}"/>
              </a:ext>
            </a:extLst>
          </p:cNvPr>
          <p:cNvSpPr txBox="1"/>
          <p:nvPr/>
        </p:nvSpPr>
        <p:spPr>
          <a:xfrm>
            <a:off x="8255063" y="2231472"/>
            <a:ext cx="2870137" cy="646331"/>
          </a:xfrm>
          <a:prstGeom prst="rect">
            <a:avLst/>
          </a:prstGeom>
          <a:solidFill>
            <a:schemeClr val="bg1"/>
          </a:solidFill>
        </p:spPr>
        <p:txBody>
          <a:bodyPr wrap="square" rtlCol="0">
            <a:spAutoFit/>
          </a:bodyPr>
          <a:lstStyle/>
          <a:p>
            <a:r>
              <a:rPr lang="en-US" dirty="0"/>
              <a:t>3.8% of paragraphs have Sentiment=0.25</a:t>
            </a:r>
            <a:endParaRPr lang="en-AU" dirty="0"/>
          </a:p>
        </p:txBody>
      </p:sp>
      <p:cxnSp>
        <p:nvCxnSpPr>
          <p:cNvPr id="9" name="Straight Arrow Connector 8">
            <a:extLst>
              <a:ext uri="{FF2B5EF4-FFF2-40B4-BE49-F238E27FC236}">
                <a16:creationId xmlns:a16="http://schemas.microsoft.com/office/drawing/2014/main" id="{EF6BBD53-70D4-4763-BF14-4CF9452C003E}"/>
              </a:ext>
            </a:extLst>
          </p:cNvPr>
          <p:cNvCxnSpPr>
            <a:cxnSpLocks/>
          </p:cNvCxnSpPr>
          <p:nvPr/>
        </p:nvCxnSpPr>
        <p:spPr>
          <a:xfrm flipH="1">
            <a:off x="7053943" y="2462792"/>
            <a:ext cx="1201121" cy="91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8962C1B-3C49-4969-89CE-7FE4F762BE6B}"/>
              </a:ext>
            </a:extLst>
          </p:cNvPr>
          <p:cNvSpPr txBox="1"/>
          <p:nvPr/>
        </p:nvSpPr>
        <p:spPr>
          <a:xfrm>
            <a:off x="9748544" y="4931713"/>
            <a:ext cx="2434709" cy="646331"/>
          </a:xfrm>
          <a:prstGeom prst="rect">
            <a:avLst/>
          </a:prstGeom>
          <a:solidFill>
            <a:schemeClr val="bg1"/>
          </a:solidFill>
        </p:spPr>
        <p:txBody>
          <a:bodyPr wrap="square" rtlCol="0">
            <a:spAutoFit/>
          </a:bodyPr>
          <a:lstStyle/>
          <a:p>
            <a:r>
              <a:rPr lang="en-US" dirty="0"/>
              <a:t>1 paragraph has Sentiment = 0.8694</a:t>
            </a:r>
            <a:endParaRPr lang="en-AU" dirty="0"/>
          </a:p>
        </p:txBody>
      </p:sp>
      <p:cxnSp>
        <p:nvCxnSpPr>
          <p:cNvPr id="12" name="Straight Arrow Connector 11">
            <a:extLst>
              <a:ext uri="{FF2B5EF4-FFF2-40B4-BE49-F238E27FC236}">
                <a16:creationId xmlns:a16="http://schemas.microsoft.com/office/drawing/2014/main" id="{FCEA91F9-B0AB-4A45-A63E-26A2BADB3EA4}"/>
              </a:ext>
            </a:extLst>
          </p:cNvPr>
          <p:cNvCxnSpPr>
            <a:cxnSpLocks/>
            <a:stCxn id="11" idx="1"/>
          </p:cNvCxnSpPr>
          <p:nvPr/>
        </p:nvCxnSpPr>
        <p:spPr>
          <a:xfrm flipH="1" flipV="1">
            <a:off x="9302620" y="5178490"/>
            <a:ext cx="445924" cy="76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CC26CE9-601A-4A59-909C-0B227A08A6CC}"/>
              </a:ext>
            </a:extLst>
          </p:cNvPr>
          <p:cNvSpPr txBox="1"/>
          <p:nvPr/>
        </p:nvSpPr>
        <p:spPr>
          <a:xfrm>
            <a:off x="113762" y="4757254"/>
            <a:ext cx="2434709" cy="646331"/>
          </a:xfrm>
          <a:prstGeom prst="rect">
            <a:avLst/>
          </a:prstGeom>
          <a:solidFill>
            <a:schemeClr val="bg1"/>
          </a:solidFill>
        </p:spPr>
        <p:txBody>
          <a:bodyPr wrap="square" rtlCol="0">
            <a:spAutoFit/>
          </a:bodyPr>
          <a:lstStyle/>
          <a:p>
            <a:r>
              <a:rPr lang="en-US" dirty="0"/>
              <a:t>1 paragraph has Sentiment = -0.75138</a:t>
            </a:r>
            <a:endParaRPr lang="en-AU" dirty="0"/>
          </a:p>
        </p:txBody>
      </p:sp>
      <p:cxnSp>
        <p:nvCxnSpPr>
          <p:cNvPr id="19" name="Straight Arrow Connector 18">
            <a:extLst>
              <a:ext uri="{FF2B5EF4-FFF2-40B4-BE49-F238E27FC236}">
                <a16:creationId xmlns:a16="http://schemas.microsoft.com/office/drawing/2014/main" id="{B8875796-6B94-401D-9A97-7EA3F57C44C3}"/>
              </a:ext>
            </a:extLst>
          </p:cNvPr>
          <p:cNvCxnSpPr>
            <a:cxnSpLocks/>
            <a:stCxn id="18" idx="3"/>
          </p:cNvCxnSpPr>
          <p:nvPr/>
        </p:nvCxnSpPr>
        <p:spPr>
          <a:xfrm>
            <a:off x="2548471" y="5080420"/>
            <a:ext cx="483722" cy="98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7177AFE-B08F-4BF6-8EAA-B0F117B3AB1C}"/>
              </a:ext>
            </a:extLst>
          </p:cNvPr>
          <p:cNvSpPr txBox="1"/>
          <p:nvPr/>
        </p:nvSpPr>
        <p:spPr>
          <a:xfrm>
            <a:off x="367730" y="1270712"/>
            <a:ext cx="2434709" cy="923330"/>
          </a:xfrm>
          <a:prstGeom prst="rect">
            <a:avLst/>
          </a:prstGeom>
          <a:solidFill>
            <a:schemeClr val="bg1"/>
          </a:solidFill>
        </p:spPr>
        <p:txBody>
          <a:bodyPr wrap="square" rtlCol="0">
            <a:spAutoFit/>
          </a:bodyPr>
          <a:lstStyle/>
          <a:p>
            <a:r>
              <a:rPr lang="en-US" dirty="0"/>
              <a:t>There is a slight tendency to positive sentiment</a:t>
            </a:r>
            <a:endParaRPr lang="en-AU" dirty="0"/>
          </a:p>
        </p:txBody>
      </p:sp>
      <p:sp>
        <p:nvSpPr>
          <p:cNvPr id="25" name="TextBox 24">
            <a:extLst>
              <a:ext uri="{FF2B5EF4-FFF2-40B4-BE49-F238E27FC236}">
                <a16:creationId xmlns:a16="http://schemas.microsoft.com/office/drawing/2014/main" id="{CC2BF371-0B5D-45DA-823F-DCC27E3AA6BC}"/>
              </a:ext>
            </a:extLst>
          </p:cNvPr>
          <p:cNvSpPr txBox="1"/>
          <p:nvPr/>
        </p:nvSpPr>
        <p:spPr>
          <a:xfrm>
            <a:off x="8502616" y="3458204"/>
            <a:ext cx="2870137" cy="646331"/>
          </a:xfrm>
          <a:prstGeom prst="rect">
            <a:avLst/>
          </a:prstGeom>
          <a:solidFill>
            <a:schemeClr val="bg1"/>
          </a:solidFill>
        </p:spPr>
        <p:txBody>
          <a:bodyPr wrap="square" rtlCol="0">
            <a:spAutoFit/>
          </a:bodyPr>
          <a:lstStyle/>
          <a:p>
            <a:r>
              <a:rPr lang="en-US" dirty="0"/>
              <a:t>0.1% of paragraphs have Sentiment=0.52</a:t>
            </a:r>
            <a:endParaRPr lang="en-AU" dirty="0"/>
          </a:p>
        </p:txBody>
      </p:sp>
      <p:cxnSp>
        <p:nvCxnSpPr>
          <p:cNvPr id="26" name="Straight Arrow Connector 25">
            <a:extLst>
              <a:ext uri="{FF2B5EF4-FFF2-40B4-BE49-F238E27FC236}">
                <a16:creationId xmlns:a16="http://schemas.microsoft.com/office/drawing/2014/main" id="{E655BC73-7FA7-4257-94E8-592442FB0314}"/>
              </a:ext>
            </a:extLst>
          </p:cNvPr>
          <p:cNvCxnSpPr>
            <a:cxnSpLocks/>
          </p:cNvCxnSpPr>
          <p:nvPr/>
        </p:nvCxnSpPr>
        <p:spPr>
          <a:xfrm flipH="1">
            <a:off x="7968343" y="3798591"/>
            <a:ext cx="534275" cy="672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9">
            <a:extLst>
              <a:ext uri="{FF2B5EF4-FFF2-40B4-BE49-F238E27FC236}">
                <a16:creationId xmlns:a16="http://schemas.microsoft.com/office/drawing/2014/main" id="{E783F45B-B251-4051-BCE7-E3896ED0B90E}"/>
              </a:ext>
            </a:extLst>
          </p:cNvPr>
          <p:cNvGraphicFramePr>
            <a:graphicFrameLocks noGrp="1"/>
          </p:cNvGraphicFramePr>
          <p:nvPr/>
        </p:nvGraphicFramePr>
        <p:xfrm>
          <a:off x="520667" y="2319486"/>
          <a:ext cx="2147888" cy="2103120"/>
        </p:xfrm>
        <a:graphic>
          <a:graphicData uri="http://schemas.openxmlformats.org/drawingml/2006/table">
            <a:tbl>
              <a:tblPr firstRow="1" bandRow="1">
                <a:tableStyleId>{5C22544A-7EE6-4342-B048-85BDC9FD1C3A}</a:tableStyleId>
              </a:tblPr>
              <a:tblGrid>
                <a:gridCol w="1073944">
                  <a:extLst>
                    <a:ext uri="{9D8B030D-6E8A-4147-A177-3AD203B41FA5}">
                      <a16:colId xmlns:a16="http://schemas.microsoft.com/office/drawing/2014/main" val="1776459829"/>
                    </a:ext>
                  </a:extLst>
                </a:gridCol>
                <a:gridCol w="1073944">
                  <a:extLst>
                    <a:ext uri="{9D8B030D-6E8A-4147-A177-3AD203B41FA5}">
                      <a16:colId xmlns:a16="http://schemas.microsoft.com/office/drawing/2014/main" val="2108995615"/>
                    </a:ext>
                  </a:extLst>
                </a:gridCol>
              </a:tblGrid>
              <a:tr h="237056">
                <a:tc>
                  <a:txBody>
                    <a:bodyPr/>
                    <a:lstStyle/>
                    <a:p>
                      <a:pPr algn="ctr"/>
                      <a:r>
                        <a:rPr lang="en-US" sz="1200" dirty="0"/>
                        <a:t>Sentiment</a:t>
                      </a:r>
                      <a:endParaRPr lang="en-AU" sz="1200" dirty="0"/>
                    </a:p>
                  </a:txBody>
                  <a:tcPr anchor="ctr"/>
                </a:tc>
                <a:tc>
                  <a:txBody>
                    <a:bodyPr/>
                    <a:lstStyle/>
                    <a:p>
                      <a:pPr algn="ctr"/>
                      <a:r>
                        <a:rPr lang="en-US" sz="1200" dirty="0"/>
                        <a:t>% of paragraphs</a:t>
                      </a:r>
                      <a:endParaRPr lang="en-AU" sz="1200" dirty="0"/>
                    </a:p>
                  </a:txBody>
                  <a:tcPr anchor="ctr"/>
                </a:tc>
                <a:extLst>
                  <a:ext uri="{0D108BD9-81ED-4DB2-BD59-A6C34878D82A}">
                    <a16:rowId xmlns:a16="http://schemas.microsoft.com/office/drawing/2014/main" val="3909577766"/>
                  </a:ext>
                </a:extLst>
              </a:tr>
              <a:tr h="237056">
                <a:tc>
                  <a:txBody>
                    <a:bodyPr/>
                    <a:lstStyle/>
                    <a:p>
                      <a:r>
                        <a:rPr lang="en-US" sz="1200" dirty="0"/>
                        <a:t>0.0</a:t>
                      </a:r>
                      <a:endParaRPr lang="en-AU" sz="1200" dirty="0"/>
                    </a:p>
                  </a:txBody>
                  <a:tcPr/>
                </a:tc>
                <a:tc>
                  <a:txBody>
                    <a:bodyPr/>
                    <a:lstStyle/>
                    <a:p>
                      <a:pPr algn="ctr"/>
                      <a:r>
                        <a:rPr lang="en-US" sz="1200" dirty="0"/>
                        <a:t>20%</a:t>
                      </a:r>
                      <a:endParaRPr lang="en-AU" sz="1200" dirty="0"/>
                    </a:p>
                  </a:txBody>
                  <a:tcPr/>
                </a:tc>
                <a:extLst>
                  <a:ext uri="{0D108BD9-81ED-4DB2-BD59-A6C34878D82A}">
                    <a16:rowId xmlns:a16="http://schemas.microsoft.com/office/drawing/2014/main" val="3807980274"/>
                  </a:ext>
                </a:extLst>
              </a:tr>
              <a:tr h="237056">
                <a:tc>
                  <a:txBody>
                    <a:bodyPr/>
                    <a:lstStyle/>
                    <a:p>
                      <a:r>
                        <a:rPr lang="en-US" sz="1200" dirty="0"/>
                        <a:t>0.0</a:t>
                      </a:r>
                      <a:r>
                        <a:rPr lang="en-US" sz="1200" dirty="0">
                          <a:sym typeface="Wingdings" panose="05000000000000000000" pitchFamily="2" charset="2"/>
                        </a:rPr>
                        <a:t>0.1</a:t>
                      </a:r>
                      <a:endParaRPr lang="en-AU" sz="1200" dirty="0"/>
                    </a:p>
                  </a:txBody>
                  <a:tcPr/>
                </a:tc>
                <a:tc>
                  <a:txBody>
                    <a:bodyPr/>
                    <a:lstStyle/>
                    <a:p>
                      <a:pPr algn="ctr"/>
                      <a:r>
                        <a:rPr lang="en-US" sz="1200" dirty="0"/>
                        <a:t>23% (43%)</a:t>
                      </a:r>
                      <a:endParaRPr lang="en-AU" sz="1200" dirty="0"/>
                    </a:p>
                  </a:txBody>
                  <a:tcPr/>
                </a:tc>
                <a:extLst>
                  <a:ext uri="{0D108BD9-81ED-4DB2-BD59-A6C34878D82A}">
                    <a16:rowId xmlns:a16="http://schemas.microsoft.com/office/drawing/2014/main" val="1576890918"/>
                  </a:ext>
                </a:extLst>
              </a:tr>
              <a:tr h="237056">
                <a:tc>
                  <a:txBody>
                    <a:bodyPr/>
                    <a:lstStyle/>
                    <a:p>
                      <a:r>
                        <a:rPr lang="en-US" sz="1200" dirty="0"/>
                        <a:t>0.1</a:t>
                      </a:r>
                      <a:r>
                        <a:rPr lang="en-US" sz="1200" dirty="0">
                          <a:sym typeface="Wingdings" panose="05000000000000000000" pitchFamily="2" charset="2"/>
                        </a:rPr>
                        <a:t>0.2</a:t>
                      </a:r>
                      <a:endParaRPr lang="en-AU" sz="1200" dirty="0"/>
                    </a:p>
                  </a:txBody>
                  <a:tcPr/>
                </a:tc>
                <a:tc>
                  <a:txBody>
                    <a:bodyPr/>
                    <a:lstStyle/>
                    <a:p>
                      <a:pPr algn="ctr"/>
                      <a:r>
                        <a:rPr lang="en-US" sz="1200" dirty="0"/>
                        <a:t>20% (63%)</a:t>
                      </a:r>
                      <a:endParaRPr lang="en-AU" sz="1200" dirty="0"/>
                    </a:p>
                  </a:txBody>
                  <a:tcPr/>
                </a:tc>
                <a:extLst>
                  <a:ext uri="{0D108BD9-81ED-4DB2-BD59-A6C34878D82A}">
                    <a16:rowId xmlns:a16="http://schemas.microsoft.com/office/drawing/2014/main" val="1368603196"/>
                  </a:ext>
                </a:extLst>
              </a:tr>
              <a:tr h="237056">
                <a:tc>
                  <a:txBody>
                    <a:bodyPr/>
                    <a:lstStyle/>
                    <a:p>
                      <a:r>
                        <a:rPr lang="en-US" sz="1200" dirty="0"/>
                        <a:t>0.2</a:t>
                      </a:r>
                      <a:r>
                        <a:rPr lang="en-US" sz="1200" dirty="0">
                          <a:sym typeface="Wingdings" panose="05000000000000000000" pitchFamily="2" charset="2"/>
                        </a:rPr>
                        <a:t>0.3</a:t>
                      </a:r>
                      <a:endParaRPr lang="en-AU" sz="1200" dirty="0"/>
                    </a:p>
                  </a:txBody>
                  <a:tcPr/>
                </a:tc>
                <a:tc>
                  <a:txBody>
                    <a:bodyPr/>
                    <a:lstStyle/>
                    <a:p>
                      <a:pPr algn="ctr"/>
                      <a:r>
                        <a:rPr lang="en-US" sz="1200" dirty="0"/>
                        <a:t>28% (91%)</a:t>
                      </a:r>
                      <a:endParaRPr lang="en-AU" sz="1200" dirty="0"/>
                    </a:p>
                  </a:txBody>
                  <a:tcPr/>
                </a:tc>
                <a:extLst>
                  <a:ext uri="{0D108BD9-81ED-4DB2-BD59-A6C34878D82A}">
                    <a16:rowId xmlns:a16="http://schemas.microsoft.com/office/drawing/2014/main" val="860111055"/>
                  </a:ext>
                </a:extLst>
              </a:tr>
              <a:tr h="237056">
                <a:tc>
                  <a:txBody>
                    <a:bodyPr/>
                    <a:lstStyle/>
                    <a:p>
                      <a:r>
                        <a:rPr lang="en-US" sz="1200" dirty="0"/>
                        <a:t>0.3</a:t>
                      </a:r>
                      <a:r>
                        <a:rPr lang="en-US" sz="1200" dirty="0">
                          <a:sym typeface="Wingdings" panose="05000000000000000000" pitchFamily="2" charset="2"/>
                        </a:rPr>
                        <a:t>0.4</a:t>
                      </a:r>
                      <a:endParaRPr lang="en-AU" sz="1200" dirty="0"/>
                    </a:p>
                  </a:txBody>
                  <a:tcPr/>
                </a:tc>
                <a:tc>
                  <a:txBody>
                    <a:bodyPr/>
                    <a:lstStyle/>
                    <a:p>
                      <a:pPr algn="ctr"/>
                      <a:r>
                        <a:rPr lang="en-US" sz="1200" dirty="0"/>
                        <a:t>6% (97%)</a:t>
                      </a:r>
                      <a:endParaRPr lang="en-AU" sz="1200" dirty="0"/>
                    </a:p>
                  </a:txBody>
                  <a:tcPr/>
                </a:tc>
                <a:extLst>
                  <a:ext uri="{0D108BD9-81ED-4DB2-BD59-A6C34878D82A}">
                    <a16:rowId xmlns:a16="http://schemas.microsoft.com/office/drawing/2014/main" val="2097316800"/>
                  </a:ext>
                </a:extLst>
              </a:tr>
              <a:tr h="237056">
                <a:tc>
                  <a:txBody>
                    <a:bodyPr/>
                    <a:lstStyle/>
                    <a:p>
                      <a:r>
                        <a:rPr lang="en-US" sz="1200" dirty="0"/>
                        <a:t>0.4</a:t>
                      </a:r>
                      <a:r>
                        <a:rPr lang="en-US" sz="1200" dirty="0">
                          <a:sym typeface="Wingdings" panose="05000000000000000000" pitchFamily="2" charset="2"/>
                        </a:rPr>
                        <a:t></a:t>
                      </a:r>
                      <a:r>
                        <a:rPr lang="en-US" sz="1200" dirty="0"/>
                        <a:t>0.5</a:t>
                      </a:r>
                      <a:endParaRPr lang="en-AU" sz="1200" dirty="0"/>
                    </a:p>
                  </a:txBody>
                  <a:tcPr/>
                </a:tc>
                <a:tc>
                  <a:txBody>
                    <a:bodyPr/>
                    <a:lstStyle/>
                    <a:p>
                      <a:pPr algn="ctr"/>
                      <a:r>
                        <a:rPr lang="en-US" sz="1200" dirty="0"/>
                        <a:t>1% (98%)</a:t>
                      </a:r>
                      <a:endParaRPr lang="en-AU" sz="1200" dirty="0"/>
                    </a:p>
                  </a:txBody>
                  <a:tcPr/>
                </a:tc>
                <a:extLst>
                  <a:ext uri="{0D108BD9-81ED-4DB2-BD59-A6C34878D82A}">
                    <a16:rowId xmlns:a16="http://schemas.microsoft.com/office/drawing/2014/main" val="3170099753"/>
                  </a:ext>
                </a:extLst>
              </a:tr>
            </a:tbl>
          </a:graphicData>
        </a:graphic>
      </p:graphicFrame>
    </p:spTree>
    <p:extLst>
      <p:ext uri="{BB962C8B-B14F-4D97-AF65-F5344CB8AC3E}">
        <p14:creationId xmlns:p14="http://schemas.microsoft.com/office/powerpoint/2010/main" val="262478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E8958FEE-3DB6-4C61-B67D-F181D22F7E5C}"/>
              </a:ext>
            </a:extLst>
          </p:cNvPr>
          <p:cNvGraphicFramePr>
            <a:graphicFrameLocks noGrp="1"/>
          </p:cNvGraphicFramePr>
          <p:nvPr>
            <p:ph sz="half" idx="2"/>
          </p:nvPr>
        </p:nvGraphicFramePr>
        <p:xfrm>
          <a:off x="646113" y="985838"/>
          <a:ext cx="11166442" cy="5122545"/>
        </p:xfrm>
        <a:graphic>
          <a:graphicData uri="http://schemas.openxmlformats.org/drawingml/2006/table">
            <a:tbl>
              <a:tblPr firstRow="1" bandRow="1">
                <a:tableStyleId>{5C22544A-7EE6-4342-B048-85BDC9FD1C3A}</a:tableStyleId>
              </a:tblPr>
              <a:tblGrid>
                <a:gridCol w="1331977">
                  <a:extLst>
                    <a:ext uri="{9D8B030D-6E8A-4147-A177-3AD203B41FA5}">
                      <a16:colId xmlns:a16="http://schemas.microsoft.com/office/drawing/2014/main" val="531465074"/>
                    </a:ext>
                  </a:extLst>
                </a:gridCol>
                <a:gridCol w="9834465">
                  <a:extLst>
                    <a:ext uri="{9D8B030D-6E8A-4147-A177-3AD203B41FA5}">
                      <a16:colId xmlns:a16="http://schemas.microsoft.com/office/drawing/2014/main" val="2175599112"/>
                    </a:ext>
                  </a:extLst>
                </a:gridCol>
              </a:tblGrid>
              <a:tr h="370840">
                <a:tc>
                  <a:txBody>
                    <a:bodyPr/>
                    <a:lstStyle/>
                    <a:p>
                      <a:r>
                        <a:rPr lang="en-US" dirty="0"/>
                        <a:t>Sentiment</a:t>
                      </a:r>
                      <a:endParaRPr lang="en-AU" dirty="0"/>
                    </a:p>
                  </a:txBody>
                  <a:tcPr/>
                </a:tc>
                <a:tc>
                  <a:txBody>
                    <a:bodyPr/>
                    <a:lstStyle/>
                    <a:p>
                      <a:r>
                        <a:rPr lang="en-US" dirty="0"/>
                        <a:t>Text</a:t>
                      </a:r>
                      <a:endParaRPr lang="en-AU" dirty="0"/>
                    </a:p>
                  </a:txBody>
                  <a:tcPr/>
                </a:tc>
                <a:extLst>
                  <a:ext uri="{0D108BD9-81ED-4DB2-BD59-A6C34878D82A}">
                    <a16:rowId xmlns:a16="http://schemas.microsoft.com/office/drawing/2014/main" val="1038724892"/>
                  </a:ext>
                </a:extLst>
              </a:tr>
              <a:tr h="370840">
                <a:tc>
                  <a:txBody>
                    <a:bodyPr/>
                    <a:lstStyle/>
                    <a:p>
                      <a:pPr algn="ctr" fontAlgn="b"/>
                      <a:r>
                        <a:rPr lang="en-AU" sz="1100" b="1" i="0" u="none" strike="noStrike" dirty="0">
                          <a:solidFill>
                            <a:srgbClr val="000000"/>
                          </a:solidFill>
                          <a:effectLst/>
                          <a:latin typeface="Calibri" panose="020F0502020204030204" pitchFamily="34" charset="0"/>
                        </a:rPr>
                        <a:t>-0.75138</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The fact that handwritten allographs differ so widely from person to person, and even from day to day with the same person, means that handwriting recognition software is enormously complicated.</a:t>
                      </a:r>
                    </a:p>
                  </a:txBody>
                  <a:tcPr marL="9525" marR="9525" marT="9525" marB="0" anchor="ctr"/>
                </a:tc>
                <a:extLst>
                  <a:ext uri="{0D108BD9-81ED-4DB2-BD59-A6C34878D82A}">
                    <a16:rowId xmlns:a16="http://schemas.microsoft.com/office/drawing/2014/main" val="256868159"/>
                  </a:ext>
                </a:extLst>
              </a:tr>
              <a:tr h="370840">
                <a:tc>
                  <a:txBody>
                    <a:bodyPr/>
                    <a:lstStyle/>
                    <a:p>
                      <a:pPr algn="ctr" fontAlgn="b"/>
                      <a:r>
                        <a:rPr lang="en-AU" sz="1100" b="1" i="0" u="none" strike="noStrike" dirty="0">
                          <a:solidFill>
                            <a:srgbClr val="000000"/>
                          </a:solidFill>
                          <a:effectLst/>
                          <a:latin typeface="Calibri" panose="020F0502020204030204" pitchFamily="34" charset="0"/>
                        </a:rPr>
                        <a:t>-0.65738</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Structurally, anthracite shows some alteration by the development of secondary divisional planes and fissures so that the original stratification lines are not always easily seen. The thermal conductivity is also higher; a lump of anthracite feels perceptibly colder when held in the warm hand than a similar lump of bituminous coal at the same temperature. The chemical composition of some typical anthracites is given in the article coal.</a:t>
                      </a:r>
                    </a:p>
                  </a:txBody>
                  <a:tcPr marL="9525" marR="9525" marT="9525" marB="0" anchor="ctr"/>
                </a:tc>
                <a:extLst>
                  <a:ext uri="{0D108BD9-81ED-4DB2-BD59-A6C34878D82A}">
                    <a16:rowId xmlns:a16="http://schemas.microsoft.com/office/drawing/2014/main" val="2246194559"/>
                  </a:ext>
                </a:extLst>
              </a:tr>
              <a:tr h="370840">
                <a:tc>
                  <a:txBody>
                    <a:bodyPr/>
                    <a:lstStyle/>
                    <a:p>
                      <a:pPr algn="ctr" fontAlgn="b"/>
                      <a:r>
                        <a:rPr lang="en-AU" sz="1100" b="1" i="0" u="none" strike="noStrike" dirty="0">
                          <a:solidFill>
                            <a:srgbClr val="000000"/>
                          </a:solidFill>
                          <a:effectLst/>
                          <a:latin typeface="Calibri" panose="020F0502020204030204" pitchFamily="34" charset="0"/>
                        </a:rPr>
                        <a:t>-0.59218</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However, most languages have words that are more complicated than a sequence of CV syllables, even ignoring tone.</a:t>
                      </a:r>
                    </a:p>
                  </a:txBody>
                  <a:tcPr marL="9525" marR="9525" marT="9525" marB="0" anchor="ctr"/>
                </a:tc>
                <a:extLst>
                  <a:ext uri="{0D108BD9-81ED-4DB2-BD59-A6C34878D82A}">
                    <a16:rowId xmlns:a16="http://schemas.microsoft.com/office/drawing/2014/main" val="2613017437"/>
                  </a:ext>
                </a:extLst>
              </a:tr>
              <a:tr h="370840">
                <a:tc>
                  <a:txBody>
                    <a:bodyPr/>
                    <a:lstStyle/>
                    <a:p>
                      <a:pPr algn="ctr" fontAlgn="b"/>
                      <a:r>
                        <a:rPr lang="en-AU" sz="1100" b="1" i="0" u="none" strike="noStrike" dirty="0">
                          <a:solidFill>
                            <a:srgbClr val="000000"/>
                          </a:solidFill>
                          <a:effectLst/>
                          <a:latin typeface="Calibri" panose="020F0502020204030204" pitchFamily="34" charset="0"/>
                        </a:rPr>
                        <a:t>-0.5724</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Public-domain software is a type of FOSS, which is royalty-free and - openly or reservedly- can be run, distributed, modified, reversed, republished or created in derivative works without any copyright attribution and therefore revocation. It can even be sold, but without transferring the public domain property to other single subjects. Public-domain SW can be released under an (un)</a:t>
                      </a:r>
                      <a:r>
                        <a:rPr lang="en-US" sz="1100" b="0" i="0" u="none" strike="noStrike" dirty="0" err="1">
                          <a:solidFill>
                            <a:srgbClr val="000000"/>
                          </a:solidFill>
                          <a:effectLst/>
                          <a:latin typeface="Calibri" panose="020F0502020204030204" pitchFamily="34" charset="0"/>
                        </a:rPr>
                        <a:t>licens</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30607721"/>
                  </a:ext>
                </a:extLst>
              </a:tr>
              <a:tr h="370840">
                <a:tc>
                  <a:txBody>
                    <a:bodyPr/>
                    <a:lstStyle/>
                    <a:p>
                      <a:pPr algn="ctr" fontAlgn="b"/>
                      <a:r>
                        <a:rPr lang="en-AU" sz="1100" b="1" i="0" u="none" strike="noStrike" dirty="0">
                          <a:solidFill>
                            <a:srgbClr val="000000"/>
                          </a:solidFill>
                          <a:effectLst/>
                          <a:latin typeface="Calibri" panose="020F0502020204030204" pitchFamily="34" charset="0"/>
                        </a:rPr>
                        <a:t>-0.5625</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Under the terms of the Treaty of Versailles, Germany was not allowed to build airships of greater capacity than a million cubic feet. Two small passenger airships, LZ 120 Bodensee and its sister ship LZ 121 </a:t>
                      </a:r>
                      <a:r>
                        <a:rPr lang="en-US" sz="1100" b="0" i="0" u="none" strike="noStrike" dirty="0" err="1">
                          <a:solidFill>
                            <a:srgbClr val="000000"/>
                          </a:solidFill>
                          <a:effectLst/>
                          <a:latin typeface="Calibri" panose="020F0502020204030204" pitchFamily="34" charset="0"/>
                        </a:rPr>
                        <a:t>Nordstern</a:t>
                      </a:r>
                      <a:r>
                        <a:rPr lang="en-US" sz="1100" b="0" i="0" u="none" strike="noStrike" dirty="0">
                          <a:solidFill>
                            <a:srgbClr val="000000"/>
                          </a:solidFill>
                          <a:effectLst/>
                          <a:latin typeface="Calibri" panose="020F0502020204030204" pitchFamily="34" charset="0"/>
                        </a:rPr>
                        <a:t>, were built immediately after the war but were confiscated following the sabotage of the wartime Zeppelins that were to have been handed over as war reparations: Bodensee was given to Italy and </a:t>
                      </a:r>
                      <a:r>
                        <a:rPr lang="en-US" sz="1100" b="0" i="0" u="none" strike="noStrike" dirty="0" err="1">
                          <a:solidFill>
                            <a:srgbClr val="000000"/>
                          </a:solidFill>
                          <a:effectLst/>
                          <a:latin typeface="Calibri" panose="020F0502020204030204" pitchFamily="34" charset="0"/>
                        </a:rPr>
                        <a:t>Nordstern</a:t>
                      </a:r>
                      <a:r>
                        <a:rPr lang="en-US" sz="1100" b="0" i="0" u="none" strike="noStrike" dirty="0">
                          <a:solidFill>
                            <a:srgbClr val="000000"/>
                          </a:solidFill>
                          <a:effectLst/>
                          <a:latin typeface="Calibri" panose="020F0502020204030204" pitchFamily="34" charset="0"/>
                        </a:rPr>
                        <a:t> to France. On May 12, 1926, the Italian semi-rigid airship Norge was the first aircraft to fly over the North Pole.</a:t>
                      </a:r>
                    </a:p>
                  </a:txBody>
                  <a:tcPr marL="9525" marR="9525" marT="9525" marB="0" anchor="ctr"/>
                </a:tc>
                <a:extLst>
                  <a:ext uri="{0D108BD9-81ED-4DB2-BD59-A6C34878D82A}">
                    <a16:rowId xmlns:a16="http://schemas.microsoft.com/office/drawing/2014/main" val="3135784770"/>
                  </a:ext>
                </a:extLst>
              </a:tr>
              <a:tr h="370840">
                <a:tc>
                  <a:txBody>
                    <a:bodyPr/>
                    <a:lstStyle/>
                    <a:p>
                      <a:pPr algn="ctr" fontAlgn="b"/>
                      <a:r>
                        <a:rPr lang="en-AU" sz="1100" b="1" i="0" u="none" strike="noStrike" dirty="0">
                          <a:solidFill>
                            <a:srgbClr val="000000"/>
                          </a:solidFill>
                          <a:effectLst/>
                          <a:latin typeface="Calibri" panose="020F0502020204030204" pitchFamily="34" charset="0"/>
                        </a:rPr>
                        <a:t>-0.549</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Native speakers of a given language perceive one phoneme in the language as a single distinctive sound and are "both unaware of and even shocked by" the allophone variations that are used to pronounce single phonemes.</a:t>
                      </a:r>
                    </a:p>
                  </a:txBody>
                  <a:tcPr marL="9525" marR="9525" marT="9525" marB="0" anchor="ctr"/>
                </a:tc>
                <a:extLst>
                  <a:ext uri="{0D108BD9-81ED-4DB2-BD59-A6C34878D82A}">
                    <a16:rowId xmlns:a16="http://schemas.microsoft.com/office/drawing/2014/main" val="3927635058"/>
                  </a:ext>
                </a:extLst>
              </a:tr>
              <a:tr h="370840">
                <a:tc>
                  <a:txBody>
                    <a:bodyPr/>
                    <a:lstStyle/>
                    <a:p>
                      <a:pPr algn="ctr" fontAlgn="b"/>
                      <a:r>
                        <a:rPr lang="en-AU" sz="1100" b="1" i="0" u="none" strike="noStrike" dirty="0">
                          <a:solidFill>
                            <a:srgbClr val="000000"/>
                          </a:solidFill>
                          <a:effectLst/>
                          <a:latin typeface="Calibri" panose="020F0502020204030204" pitchFamily="34" charset="0"/>
                        </a:rPr>
                        <a:t>-0.549</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In 1450, however, Sir Edward </a:t>
                      </a:r>
                      <a:r>
                        <a:rPr lang="en-US" sz="1100" b="0" i="0" u="none" strike="noStrike" dirty="0" err="1">
                          <a:solidFill>
                            <a:srgbClr val="000000"/>
                          </a:solidFill>
                          <a:effectLst/>
                          <a:latin typeface="Calibri" panose="020F0502020204030204" pitchFamily="34" charset="0"/>
                        </a:rPr>
                        <a:t>Nevill</a:t>
                      </a:r>
                      <a:r>
                        <a:rPr lang="en-US" sz="1100" b="0" i="0" u="none" strike="noStrike" dirty="0">
                          <a:solidFill>
                            <a:srgbClr val="000000"/>
                          </a:solidFill>
                          <a:effectLst/>
                          <a:latin typeface="Calibri" panose="020F0502020204030204" pitchFamily="34" charset="0"/>
                        </a:rPr>
                        <a:t>, widower of the 3rd Baroness, was summoned to Parliament as Lord </a:t>
                      </a:r>
                      <a:r>
                        <a:rPr lang="en-US" sz="1100" b="0" i="0" u="none" strike="noStrike" dirty="0" err="1">
                          <a:solidFill>
                            <a:srgbClr val="000000"/>
                          </a:solidFill>
                          <a:effectLst/>
                          <a:latin typeface="Calibri" panose="020F0502020204030204" pitchFamily="34" charset="0"/>
                        </a:rPr>
                        <a:t>Bergavenny</a:t>
                      </a:r>
                      <a:r>
                        <a:rPr lang="en-US" sz="1100" b="0" i="0" u="none" strike="noStrike" dirty="0">
                          <a:solidFill>
                            <a:srgbClr val="000000"/>
                          </a:solidFill>
                          <a:effectLst/>
                          <a:latin typeface="Calibri" panose="020F0502020204030204" pitchFamily="34" charset="0"/>
                        </a:rPr>
                        <a:t>. It has been assumed that this summons was intended to be in right of his wife, but as she was already dead and the Barony was already vested in her son by </a:t>
                      </a:r>
                      <a:r>
                        <a:rPr lang="en-US" sz="1100" b="0" i="0" u="none" strike="noStrike" dirty="0" err="1">
                          <a:solidFill>
                            <a:srgbClr val="000000"/>
                          </a:solidFill>
                          <a:effectLst/>
                          <a:latin typeface="Calibri" panose="020F0502020204030204" pitchFamily="34" charset="0"/>
                        </a:rPr>
                        <a:t>Nevill</a:t>
                      </a:r>
                      <a:r>
                        <a:rPr lang="en-US" sz="1100" b="0" i="0" u="none" strike="noStrike" dirty="0">
                          <a:solidFill>
                            <a:srgbClr val="000000"/>
                          </a:solidFill>
                          <a:effectLst/>
                          <a:latin typeface="Calibri" panose="020F0502020204030204" pitchFamily="34" charset="0"/>
                        </a:rPr>
                        <a:t>, by modern doctrine this served to create a new Barony by writ. This second creation merged with the first creation in 1476, when the 1st Baron died and his son, the aforementioned 4th Baron of the first creation, also became 2nd Baron of the second creation.</a:t>
                      </a:r>
                    </a:p>
                  </a:txBody>
                  <a:tcPr marL="9525" marR="9525" marT="9525" marB="0" anchor="ctr"/>
                </a:tc>
                <a:extLst>
                  <a:ext uri="{0D108BD9-81ED-4DB2-BD59-A6C34878D82A}">
                    <a16:rowId xmlns:a16="http://schemas.microsoft.com/office/drawing/2014/main" val="1992575806"/>
                  </a:ext>
                </a:extLst>
              </a:tr>
              <a:tr h="370840">
                <a:tc>
                  <a:txBody>
                    <a:bodyPr/>
                    <a:lstStyle/>
                    <a:p>
                      <a:pPr algn="ctr" fontAlgn="b"/>
                      <a:r>
                        <a:rPr lang="en-AU" sz="1100" b="1" i="0" u="none" strike="noStrike" dirty="0">
                          <a:solidFill>
                            <a:srgbClr val="000000"/>
                          </a:solidFill>
                          <a:effectLst/>
                          <a:latin typeface="Calibri" panose="020F0502020204030204" pitchFamily="34" charset="0"/>
                        </a:rPr>
                        <a:t>-0.53139</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The golden ratio seems to be reflected in many Egyptian constructions, including the pyramids, but its use may have been an unintended consequence of the ancient Egyptian practice of combining the use of knotted ropes with an intuitive sense of proportion and harmony.</a:t>
                      </a:r>
                    </a:p>
                  </a:txBody>
                  <a:tcPr marL="9525" marR="9525" marT="9525" marB="0" anchor="ctr"/>
                </a:tc>
                <a:extLst>
                  <a:ext uri="{0D108BD9-81ED-4DB2-BD59-A6C34878D82A}">
                    <a16:rowId xmlns:a16="http://schemas.microsoft.com/office/drawing/2014/main" val="4207659423"/>
                  </a:ext>
                </a:extLst>
              </a:tr>
              <a:tr h="370840">
                <a:tc>
                  <a:txBody>
                    <a:bodyPr/>
                    <a:lstStyle/>
                    <a:p>
                      <a:pPr algn="ctr" fontAlgn="b"/>
                      <a:r>
                        <a:rPr lang="en-AU" sz="1100" b="1" i="0" u="none" strike="noStrike" dirty="0">
                          <a:solidFill>
                            <a:srgbClr val="000000"/>
                          </a:solidFill>
                          <a:effectLst/>
                          <a:latin typeface="Calibri" panose="020F0502020204030204" pitchFamily="34" charset="0"/>
                        </a:rPr>
                        <a:t>-0.51083</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ISO/IEC 646, like ASCII, is a 7-bit character set. It does not make any additional codes available, so the same code points encoded different characters in different countries. Escape codes were defined to indicate which national variant applied to a piece of text, but they were rarely used, so it was often impossible to know what variant to work with and, therefore, which character a code represented, and in general, text-processing systems could cope with only one variant anyway.</a:t>
                      </a:r>
                    </a:p>
                  </a:txBody>
                  <a:tcPr marL="9525" marR="9525" marT="9525" marB="0" anchor="ctr"/>
                </a:tc>
                <a:extLst>
                  <a:ext uri="{0D108BD9-81ED-4DB2-BD59-A6C34878D82A}">
                    <a16:rowId xmlns:a16="http://schemas.microsoft.com/office/drawing/2014/main" val="4150872619"/>
                  </a:ext>
                </a:extLst>
              </a:tr>
              <a:tr h="370840">
                <a:tc>
                  <a:txBody>
                    <a:bodyPr/>
                    <a:lstStyle/>
                    <a:p>
                      <a:pPr algn="ctr" fontAlgn="b"/>
                      <a:r>
                        <a:rPr lang="en-AU" sz="1100" b="1" i="0" u="none" strike="noStrike" dirty="0">
                          <a:solidFill>
                            <a:srgbClr val="000000"/>
                          </a:solidFill>
                          <a:effectLst/>
                          <a:latin typeface="Calibri" panose="020F0502020204030204" pitchFamily="34" charset="0"/>
                        </a:rPr>
                        <a:t>-0.49678</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More complicated unit structures (e.g. CC or CCVC) are handled by combining the various techniques above.</a:t>
                      </a:r>
                    </a:p>
                  </a:txBody>
                  <a:tcPr marL="9525" marR="9525" marT="9525" marB="0" anchor="ctr"/>
                </a:tc>
                <a:extLst>
                  <a:ext uri="{0D108BD9-81ED-4DB2-BD59-A6C34878D82A}">
                    <a16:rowId xmlns:a16="http://schemas.microsoft.com/office/drawing/2014/main" val="3350234684"/>
                  </a:ext>
                </a:extLst>
              </a:tr>
            </a:tbl>
          </a:graphicData>
        </a:graphic>
      </p:graphicFrame>
      <p:sp>
        <p:nvSpPr>
          <p:cNvPr id="6" name="Title 5">
            <a:extLst>
              <a:ext uri="{FF2B5EF4-FFF2-40B4-BE49-F238E27FC236}">
                <a16:creationId xmlns:a16="http://schemas.microsoft.com/office/drawing/2014/main" id="{0C7AC941-B450-45D6-AA98-6993BFA63CCD}"/>
              </a:ext>
            </a:extLst>
          </p:cNvPr>
          <p:cNvSpPr>
            <a:spLocks noGrp="1"/>
          </p:cNvSpPr>
          <p:nvPr>
            <p:ph type="title"/>
          </p:nvPr>
        </p:nvSpPr>
        <p:spPr/>
        <p:txBody>
          <a:bodyPr/>
          <a:lstStyle/>
          <a:p>
            <a:r>
              <a:rPr lang="en-US" dirty="0"/>
              <a:t>Lowest Sentiment – Wikipedia 5321 Paragraphs</a:t>
            </a:r>
            <a:endParaRPr lang="en-AU" dirty="0"/>
          </a:p>
        </p:txBody>
      </p:sp>
      <p:sp>
        <p:nvSpPr>
          <p:cNvPr id="3" name="Slide Number Placeholder 2">
            <a:extLst>
              <a:ext uri="{FF2B5EF4-FFF2-40B4-BE49-F238E27FC236}">
                <a16:creationId xmlns:a16="http://schemas.microsoft.com/office/drawing/2014/main" id="{A4F72726-C4E6-48D1-A3B9-01601EA77725}"/>
              </a:ext>
            </a:extLst>
          </p:cNvPr>
          <p:cNvSpPr>
            <a:spLocks noGrp="1"/>
          </p:cNvSpPr>
          <p:nvPr>
            <p:ph type="sldNum" sz="quarter" idx="4294967295"/>
          </p:nvPr>
        </p:nvSpPr>
        <p:spPr>
          <a:xfrm>
            <a:off x="11277600" y="6492875"/>
            <a:ext cx="914400" cy="182563"/>
          </a:xfrm>
          <a:prstGeom prst="rect">
            <a:avLst/>
          </a:prstGeom>
        </p:spPr>
        <p:txBody>
          <a:bodyPr/>
          <a:lstStyle/>
          <a:p>
            <a:fld id="{71D586D2-677B-458F-B417-DB589973A882}" type="slidenum">
              <a:rPr lang="en-US" smtClean="0"/>
              <a:pPr/>
              <a:t>23</a:t>
            </a:fld>
            <a:endParaRPr lang="en-US"/>
          </a:p>
        </p:txBody>
      </p:sp>
    </p:spTree>
    <p:extLst>
      <p:ext uri="{BB962C8B-B14F-4D97-AF65-F5344CB8AC3E}">
        <p14:creationId xmlns:p14="http://schemas.microsoft.com/office/powerpoint/2010/main" val="326838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E8958FEE-3DB6-4C61-B67D-F181D22F7E5C}"/>
              </a:ext>
            </a:extLst>
          </p:cNvPr>
          <p:cNvGraphicFramePr>
            <a:graphicFrameLocks noGrp="1"/>
          </p:cNvGraphicFramePr>
          <p:nvPr>
            <p:ph sz="half" idx="2"/>
          </p:nvPr>
        </p:nvGraphicFramePr>
        <p:xfrm>
          <a:off x="646113" y="985838"/>
          <a:ext cx="11166442" cy="5016500"/>
        </p:xfrm>
        <a:graphic>
          <a:graphicData uri="http://schemas.openxmlformats.org/drawingml/2006/table">
            <a:tbl>
              <a:tblPr firstRow="1" bandRow="1">
                <a:tableStyleId>{5C22544A-7EE6-4342-B048-85BDC9FD1C3A}</a:tableStyleId>
              </a:tblPr>
              <a:tblGrid>
                <a:gridCol w="1331977">
                  <a:extLst>
                    <a:ext uri="{9D8B030D-6E8A-4147-A177-3AD203B41FA5}">
                      <a16:colId xmlns:a16="http://schemas.microsoft.com/office/drawing/2014/main" val="531465074"/>
                    </a:ext>
                  </a:extLst>
                </a:gridCol>
                <a:gridCol w="9834465">
                  <a:extLst>
                    <a:ext uri="{9D8B030D-6E8A-4147-A177-3AD203B41FA5}">
                      <a16:colId xmlns:a16="http://schemas.microsoft.com/office/drawing/2014/main" val="2175599112"/>
                    </a:ext>
                  </a:extLst>
                </a:gridCol>
              </a:tblGrid>
              <a:tr h="370840">
                <a:tc>
                  <a:txBody>
                    <a:bodyPr/>
                    <a:lstStyle/>
                    <a:p>
                      <a:r>
                        <a:rPr lang="en-US" dirty="0"/>
                        <a:t>Sentiment</a:t>
                      </a:r>
                      <a:endParaRPr lang="en-AU" dirty="0"/>
                    </a:p>
                  </a:txBody>
                  <a:tcPr/>
                </a:tc>
                <a:tc>
                  <a:txBody>
                    <a:bodyPr/>
                    <a:lstStyle/>
                    <a:p>
                      <a:r>
                        <a:rPr lang="en-US" dirty="0"/>
                        <a:t>Text</a:t>
                      </a:r>
                      <a:endParaRPr lang="en-AU" dirty="0"/>
                    </a:p>
                  </a:txBody>
                  <a:tcPr/>
                </a:tc>
                <a:extLst>
                  <a:ext uri="{0D108BD9-81ED-4DB2-BD59-A6C34878D82A}">
                    <a16:rowId xmlns:a16="http://schemas.microsoft.com/office/drawing/2014/main" val="1038724892"/>
                  </a:ext>
                </a:extLst>
              </a:tr>
              <a:tr h="370840">
                <a:tc>
                  <a:txBody>
                    <a:bodyPr/>
                    <a:lstStyle/>
                    <a:p>
                      <a:pPr algn="ctr" fontAlgn="b"/>
                      <a:r>
                        <a:rPr lang="en-AU" sz="1100" b="1" i="0" u="none" strike="noStrike" kern="1200" dirty="0">
                          <a:solidFill>
                            <a:srgbClr val="000000"/>
                          </a:solidFill>
                          <a:effectLst/>
                          <a:latin typeface="Calibri" panose="020F0502020204030204" pitchFamily="34" charset="0"/>
                          <a:ea typeface="+mn-ea"/>
                          <a:cs typeface="+mn-cs"/>
                        </a:rPr>
                        <a:t>0.8694</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Old Assyrian developed as well during the second millennium BC, but because it was a purely popular language — kings wrote in Babylonian — few long texts are preserved. From 1500 BC onwards, the language is termed Middle Assyrian.</a:t>
                      </a:r>
                    </a:p>
                  </a:txBody>
                  <a:tcPr marL="9525" marR="9525" marT="9525" marB="0" anchor="ctr"/>
                </a:tc>
                <a:extLst>
                  <a:ext uri="{0D108BD9-81ED-4DB2-BD59-A6C34878D82A}">
                    <a16:rowId xmlns:a16="http://schemas.microsoft.com/office/drawing/2014/main" val="256868159"/>
                  </a:ext>
                </a:extLst>
              </a:tr>
              <a:tr h="370840">
                <a:tc>
                  <a:txBody>
                    <a:bodyPr/>
                    <a:lstStyle/>
                    <a:p>
                      <a:pPr algn="ctr" fontAlgn="b"/>
                      <a:r>
                        <a:rPr lang="en-AU" sz="1100" b="1" i="0" u="none" strike="noStrike" kern="1200" dirty="0">
                          <a:solidFill>
                            <a:srgbClr val="000000"/>
                          </a:solidFill>
                          <a:effectLst/>
                          <a:latin typeface="Calibri" panose="020F0502020204030204" pitchFamily="34" charset="0"/>
                          <a:ea typeface="+mn-ea"/>
                          <a:cs typeface="+mn-cs"/>
                        </a:rPr>
                        <a:t>0.72</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When the Spanish arrived, other crops such as rice and corn were introduced and cultivated, primarily for consumption by the growing Christian settlements of Isabela and </a:t>
                      </a:r>
                      <a:r>
                        <a:rPr lang="en-US" sz="1100" b="0" i="0" u="none" strike="noStrike" dirty="0" err="1">
                          <a:solidFill>
                            <a:srgbClr val="000000"/>
                          </a:solidFill>
                          <a:effectLst/>
                          <a:latin typeface="Calibri" panose="020F0502020204030204" pitchFamily="34" charset="0"/>
                        </a:rPr>
                        <a:t>Lamitan</a:t>
                      </a:r>
                      <a:r>
                        <a:rPr lang="en-US" sz="1100" b="0" i="0" u="none" strike="noStrike" dirty="0">
                          <a:solidFill>
                            <a:srgbClr val="000000"/>
                          </a:solidFill>
                          <a:effectLst/>
                          <a:latin typeface="Calibri" panose="020F0502020204030204" pitchFamily="34" charset="0"/>
                        </a:rPr>
                        <a:t>. Trade with Zamboanga grew tremendously, as most of the settlers' needs were supplied by regular shipments from the busy Zamboanga port.</a:t>
                      </a:r>
                    </a:p>
                  </a:txBody>
                  <a:tcPr marL="9525" marR="9525" marT="9525" marB="0" anchor="ctr"/>
                </a:tc>
                <a:extLst>
                  <a:ext uri="{0D108BD9-81ED-4DB2-BD59-A6C34878D82A}">
                    <a16:rowId xmlns:a16="http://schemas.microsoft.com/office/drawing/2014/main" val="1714866595"/>
                  </a:ext>
                </a:extLst>
              </a:tr>
              <a:tr h="370840">
                <a:tc>
                  <a:txBody>
                    <a:bodyPr/>
                    <a:lstStyle/>
                    <a:p>
                      <a:pPr algn="ctr" fontAlgn="b"/>
                      <a:r>
                        <a:rPr lang="en-AU" sz="1100" b="1" i="0" u="none" strike="noStrike" kern="1200" dirty="0">
                          <a:solidFill>
                            <a:srgbClr val="000000"/>
                          </a:solidFill>
                          <a:effectLst/>
                          <a:latin typeface="Calibri" panose="020F0502020204030204" pitchFamily="34" charset="0"/>
                          <a:ea typeface="+mn-ea"/>
                          <a:cs typeface="+mn-cs"/>
                        </a:rPr>
                        <a:t>0.68796</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Ancient Egyptian artisans used stone as a medium for carving statues and fine reliefs, but used wood as a cheap and easily carved substitute. Paints were obtained from minerals such as iron ores (red and yellow ochres), copper ores (blue and green), soot or charcoal (black), and limestone (white). Paints could be mixed with gum </a:t>
                      </a:r>
                      <a:r>
                        <a:rPr lang="en-US" sz="1100" b="0" i="0" u="none" strike="noStrike" dirty="0" err="1">
                          <a:solidFill>
                            <a:srgbClr val="000000"/>
                          </a:solidFill>
                          <a:effectLst/>
                          <a:latin typeface="Calibri" panose="020F0502020204030204" pitchFamily="34" charset="0"/>
                        </a:rPr>
                        <a:t>arabic</a:t>
                      </a:r>
                      <a:r>
                        <a:rPr lang="en-US" sz="1100" b="0" i="0" u="none" strike="noStrike" dirty="0">
                          <a:solidFill>
                            <a:srgbClr val="000000"/>
                          </a:solidFill>
                          <a:effectLst/>
                          <a:latin typeface="Calibri" panose="020F0502020204030204" pitchFamily="34" charset="0"/>
                        </a:rPr>
                        <a:t> as a binder and pressed into cakes, which could be moistened with water when needed.</a:t>
                      </a:r>
                    </a:p>
                  </a:txBody>
                  <a:tcPr marL="9525" marR="9525" marT="9525" marB="0" anchor="ctr"/>
                </a:tc>
                <a:extLst>
                  <a:ext uri="{0D108BD9-81ED-4DB2-BD59-A6C34878D82A}">
                    <a16:rowId xmlns:a16="http://schemas.microsoft.com/office/drawing/2014/main" val="2246194559"/>
                  </a:ext>
                </a:extLst>
              </a:tr>
              <a:tr h="370840">
                <a:tc>
                  <a:txBody>
                    <a:bodyPr/>
                    <a:lstStyle/>
                    <a:p>
                      <a:pPr algn="ctr" fontAlgn="b"/>
                      <a:r>
                        <a:rPr lang="en-AU" sz="1100" b="1" i="0" u="none" strike="noStrike" kern="1200" dirty="0">
                          <a:solidFill>
                            <a:srgbClr val="000000"/>
                          </a:solidFill>
                          <a:effectLst/>
                          <a:latin typeface="Calibri" panose="020F0502020204030204" pitchFamily="34" charset="0"/>
                          <a:ea typeface="+mn-ea"/>
                          <a:cs typeface="+mn-cs"/>
                        </a:rPr>
                        <a:t>0.671304</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In other cases, it is still possible to obtain such an x' through a widening operator ?: for all x and y, x ? y should be greater or equal than both x and y, and for any sequence </a:t>
                      </a:r>
                      <a:r>
                        <a:rPr lang="en-US" sz="1100" b="0" i="0" u="none" strike="noStrike" dirty="0" err="1">
                          <a:solidFill>
                            <a:srgbClr val="000000"/>
                          </a:solidFill>
                          <a:effectLst/>
                          <a:latin typeface="Calibri" panose="020F0502020204030204" pitchFamily="34" charset="0"/>
                        </a:rPr>
                        <a:t>y'n</a:t>
                      </a:r>
                      <a:r>
                        <a:rPr lang="en-US" sz="1100" b="0" i="0" u="none" strike="noStrike" dirty="0">
                          <a:solidFill>
                            <a:srgbClr val="000000"/>
                          </a:solidFill>
                          <a:effectLst/>
                          <a:latin typeface="Calibri" panose="020F0502020204030204" pitchFamily="34" charset="0"/>
                        </a:rPr>
                        <a:t>, the sequence defined by x'0=? and x'n+1=</a:t>
                      </a:r>
                      <a:r>
                        <a:rPr lang="en-US" sz="1100" b="0" i="0" u="none" strike="noStrike" dirty="0" err="1">
                          <a:solidFill>
                            <a:srgbClr val="000000"/>
                          </a:solidFill>
                          <a:effectLst/>
                          <a:latin typeface="Calibri" panose="020F0502020204030204" pitchFamily="34" charset="0"/>
                        </a:rPr>
                        <a:t>x'n</a:t>
                      </a:r>
                      <a:r>
                        <a:rPr lang="en-US" sz="1100" b="0" i="0" u="none" strike="noStrike" dirty="0">
                          <a:solidFill>
                            <a:srgbClr val="000000"/>
                          </a:solidFill>
                          <a:effectLst/>
                          <a:latin typeface="Calibri" panose="020F0502020204030204" pitchFamily="34" charset="0"/>
                        </a:rPr>
                        <a:t> ? </a:t>
                      </a:r>
                      <a:r>
                        <a:rPr lang="en-US" sz="1100" b="0" i="0" u="none" strike="noStrike" dirty="0" err="1">
                          <a:solidFill>
                            <a:srgbClr val="000000"/>
                          </a:solidFill>
                          <a:effectLst/>
                          <a:latin typeface="Calibri" panose="020F0502020204030204" pitchFamily="34" charset="0"/>
                        </a:rPr>
                        <a:t>y'n</a:t>
                      </a:r>
                      <a:r>
                        <a:rPr lang="en-US" sz="1100" b="0" i="0" u="none" strike="noStrike" dirty="0">
                          <a:solidFill>
                            <a:srgbClr val="000000"/>
                          </a:solidFill>
                          <a:effectLst/>
                          <a:latin typeface="Calibri" panose="020F0502020204030204" pitchFamily="34" charset="0"/>
                        </a:rPr>
                        <a:t> is ultimately stationary. We can then take </a:t>
                      </a:r>
                      <a:r>
                        <a:rPr lang="en-US" sz="1100" b="0" i="0" u="none" strike="noStrike" dirty="0" err="1">
                          <a:solidFill>
                            <a:srgbClr val="000000"/>
                          </a:solidFill>
                          <a:effectLst/>
                          <a:latin typeface="Calibri" panose="020F0502020204030204" pitchFamily="34" charset="0"/>
                        </a:rPr>
                        <a:t>y'n</a:t>
                      </a:r>
                      <a:r>
                        <a:rPr lang="en-US" sz="1100" b="0" i="0" u="none" strike="noStrike" dirty="0">
                          <a:solidFill>
                            <a:srgbClr val="000000"/>
                          </a:solidFill>
                          <a:effectLst/>
                          <a:latin typeface="Calibri" panose="020F0502020204030204" pitchFamily="34" charset="0"/>
                        </a:rPr>
                        <a:t>=f'(</a:t>
                      </a:r>
                      <a:r>
                        <a:rPr lang="en-US" sz="1100" b="0" i="0" u="none" strike="noStrike" dirty="0" err="1">
                          <a:solidFill>
                            <a:srgbClr val="000000"/>
                          </a:solidFill>
                          <a:effectLst/>
                          <a:latin typeface="Calibri" panose="020F0502020204030204" pitchFamily="34" charset="0"/>
                        </a:rPr>
                        <a:t>x'n</a:t>
                      </a:r>
                      <a:r>
                        <a:rPr lang="en-US" sz="1100" b="0" i="0" u="none" strike="noStrike" dirty="0">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2613017437"/>
                  </a:ext>
                </a:extLst>
              </a:tr>
              <a:tr h="370840">
                <a:tc>
                  <a:txBody>
                    <a:bodyPr/>
                    <a:lstStyle/>
                    <a:p>
                      <a:pPr algn="ctr" fontAlgn="b"/>
                      <a:r>
                        <a:rPr lang="en-AU" sz="1100" b="1" i="0" u="none" strike="noStrike" kern="1200" dirty="0">
                          <a:solidFill>
                            <a:srgbClr val="000000"/>
                          </a:solidFill>
                          <a:effectLst/>
                          <a:latin typeface="Calibri" panose="020F0502020204030204" pitchFamily="34" charset="0"/>
                          <a:ea typeface="+mn-ea"/>
                          <a:cs typeface="+mn-cs"/>
                        </a:rPr>
                        <a:t>0.671304</a:t>
                      </a:r>
                    </a:p>
                  </a:txBody>
                  <a:tcPr marL="9525" marR="9525" marT="9525" marB="0" anchor="ctr"/>
                </a:tc>
                <a:tc>
                  <a:txBody>
                    <a:bodyPr/>
                    <a:lstStyle/>
                    <a:p>
                      <a:pPr algn="l" fontAlgn="b"/>
                      <a:r>
                        <a:rPr lang="en-AU" sz="1100" b="0" i="0" u="none" strike="noStrike" dirty="0">
                          <a:solidFill>
                            <a:srgbClr val="000000"/>
                          </a:solidFill>
                          <a:effectLst/>
                          <a:latin typeface="Calibri" panose="020F0502020204030204" pitchFamily="34" charset="0"/>
                        </a:rPr>
                        <a:t>The Proto-Indo-European word for "axe" may have been *</a:t>
                      </a:r>
                      <a:r>
                        <a:rPr lang="en-AU" sz="1100" b="0" i="0" u="none" strike="noStrike" dirty="0" err="1">
                          <a:solidFill>
                            <a:srgbClr val="000000"/>
                          </a:solidFill>
                          <a:effectLst/>
                          <a:latin typeface="Calibri" panose="020F0502020204030204" pitchFamily="34" charset="0"/>
                        </a:rPr>
                        <a:t>pelek'u</a:t>
                      </a:r>
                      <a:r>
                        <a:rPr lang="en-AU" sz="1100" b="0" i="0" u="none" strike="noStrike" dirty="0">
                          <a:solidFill>
                            <a:srgbClr val="000000"/>
                          </a:solidFill>
                          <a:effectLst/>
                          <a:latin typeface="Calibri" panose="020F0502020204030204" pitchFamily="34" charset="0"/>
                        </a:rPr>
                        <a:t>- (Greek </a:t>
                      </a:r>
                      <a:r>
                        <a:rPr lang="en-AU" sz="1100" b="0" i="0" u="none" strike="noStrike" dirty="0" err="1">
                          <a:solidFill>
                            <a:srgbClr val="000000"/>
                          </a:solidFill>
                          <a:effectLst/>
                          <a:latin typeface="Calibri" panose="020F0502020204030204" pitchFamily="34" charset="0"/>
                        </a:rPr>
                        <a:t>pelekus</a:t>
                      </a:r>
                      <a:r>
                        <a:rPr lang="en-AU" sz="1100" b="0" i="0" u="none" strike="noStrike" dirty="0">
                          <a:solidFill>
                            <a:srgbClr val="000000"/>
                          </a:solidFill>
                          <a:effectLst/>
                          <a:latin typeface="Calibri" panose="020F0502020204030204" pitchFamily="34" charset="0"/>
                        </a:rPr>
                        <a:t> p??e???, Sanskrit </a:t>
                      </a:r>
                      <a:r>
                        <a:rPr lang="en-AU" sz="1100" b="0" i="0" u="none" strike="noStrike" dirty="0" err="1">
                          <a:solidFill>
                            <a:srgbClr val="000000"/>
                          </a:solidFill>
                          <a:effectLst/>
                          <a:latin typeface="Calibri" panose="020F0502020204030204" pitchFamily="34" charset="0"/>
                        </a:rPr>
                        <a:t>parashu</a:t>
                      </a:r>
                      <a:r>
                        <a:rPr lang="en-AU" sz="1100" b="0" i="0" u="none" strike="noStrike" dirty="0">
                          <a:solidFill>
                            <a:srgbClr val="000000"/>
                          </a:solidFill>
                          <a:effectLst/>
                          <a:latin typeface="Calibri" panose="020F0502020204030204" pitchFamily="34" charset="0"/>
                        </a:rPr>
                        <a:t>, see also </a:t>
                      </a:r>
                      <a:r>
                        <a:rPr lang="en-AU" sz="1100" b="0" i="0" u="none" strike="noStrike" dirty="0" err="1">
                          <a:solidFill>
                            <a:srgbClr val="000000"/>
                          </a:solidFill>
                          <a:effectLst/>
                          <a:latin typeface="Calibri" panose="020F0502020204030204" pitchFamily="34" charset="0"/>
                        </a:rPr>
                        <a:t>Parashurama</a:t>
                      </a:r>
                      <a:r>
                        <a:rPr lang="en-AU" sz="1100" b="0" i="0" u="none" strike="noStrike" dirty="0">
                          <a:solidFill>
                            <a:srgbClr val="000000"/>
                          </a:solidFill>
                          <a:effectLst/>
                          <a:latin typeface="Calibri" panose="020F0502020204030204" pitchFamily="34" charset="0"/>
                        </a:rPr>
                        <a:t>), but the word was probably a loan, or a Neolithic </a:t>
                      </a:r>
                      <a:r>
                        <a:rPr lang="en-AU" sz="1100" b="0" i="0" u="none" strike="noStrike" dirty="0" err="1">
                          <a:solidFill>
                            <a:srgbClr val="000000"/>
                          </a:solidFill>
                          <a:effectLst/>
                          <a:latin typeface="Calibri" panose="020F0502020204030204" pitchFamily="34" charset="0"/>
                        </a:rPr>
                        <a:t>wanderwort</a:t>
                      </a:r>
                      <a:r>
                        <a:rPr lang="en-AU" sz="1100" b="0" i="0" u="none" strike="noStrike" dirty="0">
                          <a:solidFill>
                            <a:srgbClr val="000000"/>
                          </a:solidFill>
                          <a:effectLst/>
                          <a:latin typeface="Calibri" panose="020F0502020204030204" pitchFamily="34" charset="0"/>
                        </a:rPr>
                        <a:t>, ultimately related to Sumerian </a:t>
                      </a:r>
                      <a:r>
                        <a:rPr lang="en-AU" sz="1100" b="0" i="0" u="none" strike="noStrike" dirty="0" err="1">
                          <a:solidFill>
                            <a:srgbClr val="000000"/>
                          </a:solidFill>
                          <a:effectLst/>
                          <a:latin typeface="Calibri" panose="020F0502020204030204" pitchFamily="34" charset="0"/>
                        </a:rPr>
                        <a:t>balag</a:t>
                      </a:r>
                      <a:r>
                        <a:rPr lang="en-AU" sz="1100" b="0" i="0" u="none" strike="noStrike" dirty="0">
                          <a:solidFill>
                            <a:srgbClr val="000000"/>
                          </a:solidFill>
                          <a:effectLst/>
                          <a:latin typeface="Calibri" panose="020F0502020204030204" pitchFamily="34" charset="0"/>
                        </a:rPr>
                        <a:t>, Akkadian </a:t>
                      </a:r>
                      <a:r>
                        <a:rPr lang="en-AU" sz="1100" b="0" i="0" u="none" strike="noStrike" dirty="0" err="1">
                          <a:solidFill>
                            <a:srgbClr val="000000"/>
                          </a:solidFill>
                          <a:effectLst/>
                          <a:latin typeface="Calibri" panose="020F0502020204030204" pitchFamily="34" charset="0"/>
                        </a:rPr>
                        <a:t>pilaku</a:t>
                      </a:r>
                      <a:r>
                        <a:rPr lang="en-AU" sz="1100" b="0" i="0" u="none" strike="noStrike" dirty="0">
                          <a:solidFill>
                            <a:srgbClr val="000000"/>
                          </a:solidFill>
                          <a:effectLst/>
                          <a:latin typeface="Calibri" panose="020F0502020204030204" pitchFamily="34" charset="0"/>
                        </a:rPr>
                        <a:t>-.[citation needed]</a:t>
                      </a:r>
                    </a:p>
                  </a:txBody>
                  <a:tcPr marL="9525" marR="9525" marT="9525" marB="0" anchor="ctr"/>
                </a:tc>
                <a:extLst>
                  <a:ext uri="{0D108BD9-81ED-4DB2-BD59-A6C34878D82A}">
                    <a16:rowId xmlns:a16="http://schemas.microsoft.com/office/drawing/2014/main" val="3530607721"/>
                  </a:ext>
                </a:extLst>
              </a:tr>
              <a:tr h="370840">
                <a:tc>
                  <a:txBody>
                    <a:bodyPr/>
                    <a:lstStyle/>
                    <a:p>
                      <a:pPr algn="ctr" fontAlgn="b"/>
                      <a:r>
                        <a:rPr lang="en-AU" sz="1100" b="1" i="0" u="none" strike="noStrike" kern="1200" dirty="0">
                          <a:solidFill>
                            <a:srgbClr val="000000"/>
                          </a:solidFill>
                          <a:effectLst/>
                          <a:latin typeface="Calibri" panose="020F0502020204030204" pitchFamily="34" charset="0"/>
                          <a:ea typeface="+mn-ea"/>
                          <a:cs typeface="+mn-cs"/>
                        </a:rPr>
                        <a:t>0.582</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Classical Ainu, the language of the </a:t>
                      </a:r>
                      <a:r>
                        <a:rPr lang="en-US" sz="1100" b="0" i="0" u="none" strike="noStrike" dirty="0" err="1">
                          <a:solidFill>
                            <a:srgbClr val="000000"/>
                          </a:solidFill>
                          <a:effectLst/>
                          <a:latin typeface="Calibri" panose="020F0502020204030204" pitchFamily="34" charset="0"/>
                        </a:rPr>
                        <a:t>yukar</a:t>
                      </a:r>
                      <a:r>
                        <a:rPr lang="en-US" sz="1100" b="0" i="0" u="none" strike="noStrike" dirty="0">
                          <a:solidFill>
                            <a:srgbClr val="000000"/>
                          </a:solidFill>
                          <a:effectLst/>
                          <a:latin typeface="Calibri" panose="020F0502020204030204" pitchFamily="34" charset="0"/>
                        </a:rPr>
                        <a:t>, is polysynthetic, with incorporation of nouns and adverbs; this is greatly reduced in the modern colloquial language.</a:t>
                      </a:r>
                    </a:p>
                  </a:txBody>
                  <a:tcPr marL="9525" marR="9525" marT="9525" marB="0" anchor="ctr"/>
                </a:tc>
                <a:extLst>
                  <a:ext uri="{0D108BD9-81ED-4DB2-BD59-A6C34878D82A}">
                    <a16:rowId xmlns:a16="http://schemas.microsoft.com/office/drawing/2014/main" val="3135784770"/>
                  </a:ext>
                </a:extLst>
              </a:tr>
              <a:tr h="370840">
                <a:tc>
                  <a:txBody>
                    <a:bodyPr/>
                    <a:lstStyle/>
                    <a:p>
                      <a:pPr algn="ctr" fontAlgn="b"/>
                      <a:r>
                        <a:rPr lang="en-AU" sz="1100" b="1" i="0" u="none" strike="noStrike" kern="1200" dirty="0">
                          <a:solidFill>
                            <a:srgbClr val="000000"/>
                          </a:solidFill>
                          <a:effectLst/>
                          <a:latin typeface="Calibri" panose="020F0502020204030204" pitchFamily="34" charset="0"/>
                          <a:ea typeface="+mn-ea"/>
                          <a:cs typeface="+mn-cs"/>
                        </a:rPr>
                        <a:t>0.5796</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The most widely used Indic script is Devanagari, shared by Hindi, Bhojpuri, Marathi, Konkani, Nepali, and often Sanskrit. A basic letter such as ? in Hindi represents a syllable with the default vowel, in this case ka ([k?]). In some languages, including Hindi, it becomes a final closing consonant at the end of a word, in this case k. The inherent vowel may be changed by adding vowel mark (diacritics), producing syllables such as ?? </a:t>
                      </a:r>
                      <a:r>
                        <a:rPr lang="en-US" sz="1100" b="0" i="0" u="none" strike="noStrike" dirty="0" err="1">
                          <a:solidFill>
                            <a:srgbClr val="000000"/>
                          </a:solidFill>
                          <a:effectLst/>
                          <a:latin typeface="Calibri" panose="020F0502020204030204" pitchFamily="34" charset="0"/>
                        </a:rPr>
                        <a:t>ki</a:t>
                      </a:r>
                      <a:r>
                        <a:rPr lang="en-US" sz="1100" b="0" i="0" u="none" strike="noStrike" dirty="0">
                          <a:solidFill>
                            <a:srgbClr val="000000"/>
                          </a:solidFill>
                          <a:effectLst/>
                          <a:latin typeface="Calibri" panose="020F0502020204030204" pitchFamily="34" charset="0"/>
                        </a:rPr>
                        <a:t>, ?? </a:t>
                      </a:r>
                      <a:r>
                        <a:rPr lang="en-US" sz="1100" b="0" i="0" u="none" strike="noStrike" dirty="0" err="1">
                          <a:solidFill>
                            <a:srgbClr val="000000"/>
                          </a:solidFill>
                          <a:effectLst/>
                          <a:latin typeface="Calibri" panose="020F0502020204030204" pitchFamily="34" charset="0"/>
                        </a:rPr>
                        <a:t>ku</a:t>
                      </a:r>
                      <a:r>
                        <a:rPr lang="en-US" sz="1100" b="0" i="0" u="none" strike="noStrike" dirty="0">
                          <a:solidFill>
                            <a:srgbClr val="000000"/>
                          </a:solidFill>
                          <a:effectLst/>
                          <a:latin typeface="Calibri" panose="020F0502020204030204" pitchFamily="34" charset="0"/>
                        </a:rPr>
                        <a:t>, ?? </a:t>
                      </a:r>
                      <a:r>
                        <a:rPr lang="en-US" sz="1100" b="0" i="0" u="none" strike="noStrike" dirty="0" err="1">
                          <a:solidFill>
                            <a:srgbClr val="000000"/>
                          </a:solidFill>
                          <a:effectLst/>
                          <a:latin typeface="Calibri" panose="020F0502020204030204" pitchFamily="34" charset="0"/>
                        </a:rPr>
                        <a:t>ke</a:t>
                      </a:r>
                      <a:r>
                        <a:rPr lang="en-US" sz="1100" b="0" i="0" u="none" strike="noStrike" dirty="0">
                          <a:solidFill>
                            <a:srgbClr val="000000"/>
                          </a:solidFill>
                          <a:effectLst/>
                          <a:latin typeface="Calibri" panose="020F0502020204030204" pitchFamily="34" charset="0"/>
                        </a:rPr>
                        <a:t>, ?? ko.</a:t>
                      </a:r>
                    </a:p>
                  </a:txBody>
                  <a:tcPr marL="9525" marR="9525" marT="9525" marB="0" anchor="ctr"/>
                </a:tc>
                <a:extLst>
                  <a:ext uri="{0D108BD9-81ED-4DB2-BD59-A6C34878D82A}">
                    <a16:rowId xmlns:a16="http://schemas.microsoft.com/office/drawing/2014/main" val="3927635058"/>
                  </a:ext>
                </a:extLst>
              </a:tr>
              <a:tr h="370840">
                <a:tc>
                  <a:txBody>
                    <a:bodyPr/>
                    <a:lstStyle/>
                    <a:p>
                      <a:pPr algn="ctr" fontAlgn="b"/>
                      <a:r>
                        <a:rPr lang="en-AU" sz="1100" b="1" i="0" u="none" strike="noStrike" kern="1200" dirty="0">
                          <a:solidFill>
                            <a:srgbClr val="000000"/>
                          </a:solidFill>
                          <a:effectLst/>
                          <a:latin typeface="Calibri" panose="020F0502020204030204" pitchFamily="34" charset="0"/>
                          <a:ea typeface="+mn-ea"/>
                          <a:cs typeface="+mn-cs"/>
                        </a:rPr>
                        <a:t>0.576</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Acetaldehyde is a common electrophile in organic synthesis. In condensation reactions, acetaldehyde is prochiral. It is used primarily as a source of the "CH3C+H(OH)" synthon in aldol and related condensation reactions. Grignard reagents and organolithium compounds react with </a:t>
                      </a:r>
                      <a:r>
                        <a:rPr lang="en-US" sz="1100" b="0" i="0" u="none" strike="noStrike" dirty="0" err="1">
                          <a:solidFill>
                            <a:srgbClr val="000000"/>
                          </a:solidFill>
                          <a:effectLst/>
                          <a:latin typeface="Calibri" panose="020F0502020204030204" pitchFamily="34" charset="0"/>
                        </a:rPr>
                        <a:t>MeCHO</a:t>
                      </a:r>
                      <a:r>
                        <a:rPr lang="en-US" sz="1100" b="0" i="0" u="none" strike="noStrike" dirty="0">
                          <a:solidFill>
                            <a:srgbClr val="000000"/>
                          </a:solidFill>
                          <a:effectLst/>
                          <a:latin typeface="Calibri" panose="020F0502020204030204" pitchFamily="34" charset="0"/>
                        </a:rPr>
                        <a:t> to give hydroxyethyl derivatives. In one of the more spectacular condensation reactions, three equivalents of formaldehyde add to </a:t>
                      </a:r>
                      <a:r>
                        <a:rPr lang="en-US" sz="1100" b="0" i="0" u="none" strike="noStrike" dirty="0" err="1">
                          <a:solidFill>
                            <a:srgbClr val="000000"/>
                          </a:solidFill>
                          <a:effectLst/>
                          <a:latin typeface="Calibri" panose="020F0502020204030204" pitchFamily="34" charset="0"/>
                        </a:rPr>
                        <a:t>MeCHO</a:t>
                      </a:r>
                      <a:r>
                        <a:rPr lang="en-US" sz="1100" b="0" i="0" u="none" strike="noStrike" dirty="0">
                          <a:solidFill>
                            <a:srgbClr val="000000"/>
                          </a:solidFill>
                          <a:effectLst/>
                          <a:latin typeface="Calibri" panose="020F0502020204030204" pitchFamily="34" charset="0"/>
                        </a:rPr>
                        <a:t> to give pentaerythritol, C(CH2OH)4.</a:t>
                      </a:r>
                    </a:p>
                  </a:txBody>
                  <a:tcPr marL="9525" marR="9525" marT="9525" marB="0" anchor="ctr"/>
                </a:tc>
                <a:extLst>
                  <a:ext uri="{0D108BD9-81ED-4DB2-BD59-A6C34878D82A}">
                    <a16:rowId xmlns:a16="http://schemas.microsoft.com/office/drawing/2014/main" val="1992575806"/>
                  </a:ext>
                </a:extLst>
              </a:tr>
              <a:tr h="370840">
                <a:tc>
                  <a:txBody>
                    <a:bodyPr/>
                    <a:lstStyle/>
                    <a:p>
                      <a:pPr algn="ctr" fontAlgn="b"/>
                      <a:r>
                        <a:rPr lang="en-AU" sz="1100" b="1" i="0" u="none" strike="noStrike" kern="1200" dirty="0">
                          <a:solidFill>
                            <a:srgbClr val="000000"/>
                          </a:solidFill>
                          <a:effectLst/>
                          <a:latin typeface="Calibri" panose="020F0502020204030204" pitchFamily="34" charset="0"/>
                          <a:ea typeface="+mn-ea"/>
                          <a:cs typeface="+mn-cs"/>
                        </a:rPr>
                        <a:t>0.5625</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Furthermore, reflexive and iterative verbal stems can be derived from each of the basic stems. The reflexive stem is formed with an infix -ta, and the derived stems are therefore called Gt, Dt, </a:t>
                      </a:r>
                      <a:r>
                        <a:rPr lang="en-US" sz="1100" b="0" i="0" u="none" strike="noStrike" dirty="0" err="1">
                          <a:solidFill>
                            <a:srgbClr val="000000"/>
                          </a:solidFill>
                          <a:effectLst/>
                          <a:latin typeface="Calibri" panose="020F0502020204030204" pitchFamily="34" charset="0"/>
                        </a:rPr>
                        <a:t>Št</a:t>
                      </a:r>
                      <a:r>
                        <a:rPr lang="en-US" sz="1100" b="0" i="0" u="none" strike="noStrike" dirty="0">
                          <a:solidFill>
                            <a:srgbClr val="000000"/>
                          </a:solidFill>
                          <a:effectLst/>
                          <a:latin typeface="Calibri" panose="020F0502020204030204" pitchFamily="34" charset="0"/>
                        </a:rPr>
                        <a:t> and </a:t>
                      </a:r>
                      <a:r>
                        <a:rPr lang="en-US" sz="1100" b="0" i="0" u="none" strike="noStrike" dirty="0" err="1">
                          <a:solidFill>
                            <a:srgbClr val="000000"/>
                          </a:solidFill>
                          <a:effectLst/>
                          <a:latin typeface="Calibri" panose="020F0502020204030204" pitchFamily="34" charset="0"/>
                        </a:rPr>
                        <a:t>Nt</a:t>
                      </a:r>
                      <a:r>
                        <a:rPr lang="en-US" sz="1100" b="0" i="0" u="none" strike="noStrike" dirty="0">
                          <a:solidFill>
                            <a:srgbClr val="000000"/>
                          </a:solidFill>
                          <a:effectLst/>
                          <a:latin typeface="Calibri" panose="020F0502020204030204" pitchFamily="34" charset="0"/>
                        </a:rPr>
                        <a:t>, and the </a:t>
                      </a:r>
                      <a:r>
                        <a:rPr lang="en-US" sz="1100" b="0" i="0" u="none" strike="noStrike" dirty="0" err="1">
                          <a:solidFill>
                            <a:srgbClr val="000000"/>
                          </a:solidFill>
                          <a:effectLst/>
                          <a:latin typeface="Calibri" panose="020F0502020204030204" pitchFamily="34" charset="0"/>
                        </a:rPr>
                        <a:t>preterite</a:t>
                      </a:r>
                      <a:r>
                        <a:rPr lang="en-US" sz="1100" b="0" i="0" u="none" strike="noStrike" dirty="0">
                          <a:solidFill>
                            <a:srgbClr val="000000"/>
                          </a:solidFill>
                          <a:effectLst/>
                          <a:latin typeface="Calibri" panose="020F0502020204030204" pitchFamily="34" charset="0"/>
                        </a:rPr>
                        <a:t> forms of the </a:t>
                      </a:r>
                      <a:r>
                        <a:rPr lang="en-US" sz="1100" b="0" i="0" u="none" strike="noStrike" dirty="0" err="1">
                          <a:solidFill>
                            <a:srgbClr val="000000"/>
                          </a:solidFill>
                          <a:effectLst/>
                          <a:latin typeface="Calibri" panose="020F0502020204030204" pitchFamily="34" charset="0"/>
                        </a:rPr>
                        <a:t>Xt</a:t>
                      </a:r>
                      <a:r>
                        <a:rPr lang="en-US" sz="1100" b="0" i="0" u="none" strike="noStrike" dirty="0">
                          <a:solidFill>
                            <a:srgbClr val="000000"/>
                          </a:solidFill>
                          <a:effectLst/>
                          <a:latin typeface="Calibri" panose="020F0502020204030204" pitchFamily="34" charset="0"/>
                        </a:rPr>
                        <a:t>-stem are identical to the perfects of the X-stem. </a:t>
                      </a:r>
                      <a:r>
                        <a:rPr lang="en-US" sz="1100" b="0" i="0" u="none" strike="noStrike" dirty="0" err="1">
                          <a:solidFill>
                            <a:srgbClr val="000000"/>
                          </a:solidFill>
                          <a:effectLst/>
                          <a:latin typeface="Calibri" panose="020F0502020204030204" pitchFamily="34" charset="0"/>
                        </a:rPr>
                        <a:t>Iteratives</a:t>
                      </a:r>
                      <a:r>
                        <a:rPr lang="en-US" sz="1100" b="0" i="0" u="none" strike="noStrike" dirty="0">
                          <a:solidFill>
                            <a:srgbClr val="000000"/>
                          </a:solidFill>
                          <a:effectLst/>
                          <a:latin typeface="Calibri" panose="020F0502020204030204" pitchFamily="34" charset="0"/>
                        </a:rPr>
                        <a:t> are formed with the infix -tan-, giving the </a:t>
                      </a:r>
                      <a:r>
                        <a:rPr lang="en-US" sz="1100" b="0" i="0" u="none" strike="noStrike" dirty="0" err="1">
                          <a:solidFill>
                            <a:srgbClr val="000000"/>
                          </a:solidFill>
                          <a:effectLst/>
                          <a:latin typeface="Calibri" panose="020F0502020204030204" pitchFamily="34" charset="0"/>
                        </a:rPr>
                        <a:t>Gtn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Dtn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Štn</a:t>
                      </a:r>
                      <a:r>
                        <a:rPr lang="en-US" sz="1100" b="0" i="0" u="none" strike="noStrike" dirty="0">
                          <a:solidFill>
                            <a:srgbClr val="000000"/>
                          </a:solidFill>
                          <a:effectLst/>
                          <a:latin typeface="Calibri" panose="020F0502020204030204" pitchFamily="34" charset="0"/>
                        </a:rPr>
                        <a:t> and </a:t>
                      </a:r>
                      <a:r>
                        <a:rPr lang="en-US" sz="1100" b="0" i="0" u="none" strike="noStrike" dirty="0" err="1">
                          <a:solidFill>
                            <a:srgbClr val="000000"/>
                          </a:solidFill>
                          <a:effectLst/>
                          <a:latin typeface="Calibri" panose="020F0502020204030204" pitchFamily="34" charset="0"/>
                        </a:rPr>
                        <a:t>Ntn</a:t>
                      </a:r>
                      <a:r>
                        <a:rPr lang="en-US" sz="1100" b="0" i="0" u="none" strike="noStrike" dirty="0">
                          <a:solidFill>
                            <a:srgbClr val="000000"/>
                          </a:solidFill>
                          <a:effectLst/>
                          <a:latin typeface="Calibri" panose="020F0502020204030204" pitchFamily="34" charset="0"/>
                        </a:rPr>
                        <a:t>. Because of the assimilation of n, the /n/ is only seen in the present forms, and the </a:t>
                      </a:r>
                      <a:r>
                        <a:rPr lang="en-US" sz="1100" b="0" i="0" u="none" strike="noStrike" dirty="0" err="1">
                          <a:solidFill>
                            <a:srgbClr val="000000"/>
                          </a:solidFill>
                          <a:effectLst/>
                          <a:latin typeface="Calibri" panose="020F0502020204030204" pitchFamily="34" charset="0"/>
                        </a:rPr>
                        <a:t>Xtn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preterite</a:t>
                      </a:r>
                      <a:r>
                        <a:rPr lang="en-US" sz="1100" b="0" i="0" u="none" strike="noStrike" dirty="0">
                          <a:solidFill>
                            <a:srgbClr val="000000"/>
                          </a:solidFill>
                          <a:effectLst/>
                          <a:latin typeface="Calibri" panose="020F0502020204030204" pitchFamily="34" charset="0"/>
                        </a:rPr>
                        <a:t> is identical to the </a:t>
                      </a:r>
                      <a:r>
                        <a:rPr lang="en-US" sz="1100" b="0" i="0" u="none" strike="noStrike" dirty="0" err="1">
                          <a:solidFill>
                            <a:srgbClr val="000000"/>
                          </a:solidFill>
                          <a:effectLst/>
                          <a:latin typeface="Calibri" panose="020F0502020204030204" pitchFamily="34" charset="0"/>
                        </a:rPr>
                        <a:t>Xt</a:t>
                      </a:r>
                      <a:r>
                        <a:rPr lang="en-US" sz="1100" b="0" i="0" u="none" strike="noStrike" dirty="0">
                          <a:solidFill>
                            <a:srgbClr val="000000"/>
                          </a:solidFill>
                          <a:effectLst/>
                          <a:latin typeface="Calibri" panose="020F0502020204030204" pitchFamily="34" charset="0"/>
                        </a:rPr>
                        <a:t> durative.</a:t>
                      </a:r>
                    </a:p>
                  </a:txBody>
                  <a:tcPr marL="9525" marR="9525" marT="9525" marB="0" anchor="ctr"/>
                </a:tc>
                <a:extLst>
                  <a:ext uri="{0D108BD9-81ED-4DB2-BD59-A6C34878D82A}">
                    <a16:rowId xmlns:a16="http://schemas.microsoft.com/office/drawing/2014/main" val="4207659423"/>
                  </a:ext>
                </a:extLst>
              </a:tr>
              <a:tr h="370840">
                <a:tc>
                  <a:txBody>
                    <a:bodyPr/>
                    <a:lstStyle/>
                    <a:p>
                      <a:pPr algn="ctr" fontAlgn="b"/>
                      <a:r>
                        <a:rPr lang="en-AU" sz="1100" b="1" i="0" u="none" strike="noStrike" kern="1200" dirty="0">
                          <a:solidFill>
                            <a:srgbClr val="000000"/>
                          </a:solidFill>
                          <a:effectLst/>
                          <a:latin typeface="Calibri" panose="020F0502020204030204" pitchFamily="34" charset="0"/>
                          <a:ea typeface="+mn-ea"/>
                          <a:cs typeface="+mn-cs"/>
                        </a:rPr>
                        <a:t>0.5625</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Three minutes later Johnny Rep scored for the Netherlands, and the game ended 3–2, denying Scotland a spot in the second round. Rep's effort was deflected off Gemmill's outstretched leg and flew past Alan Rough's dive. Nonetheless, Gemmill's goal is regularly rated as amongst the greatest goals ever scored in the World Cup.</a:t>
                      </a:r>
                    </a:p>
                  </a:txBody>
                  <a:tcPr marL="9525" marR="9525" marT="9525" marB="0" anchor="ctr"/>
                </a:tc>
                <a:extLst>
                  <a:ext uri="{0D108BD9-81ED-4DB2-BD59-A6C34878D82A}">
                    <a16:rowId xmlns:a16="http://schemas.microsoft.com/office/drawing/2014/main" val="4150872619"/>
                  </a:ext>
                </a:extLst>
              </a:tr>
              <a:tr h="370840">
                <a:tc>
                  <a:txBody>
                    <a:bodyPr/>
                    <a:lstStyle/>
                    <a:p>
                      <a:pPr algn="ctr" fontAlgn="b"/>
                      <a:r>
                        <a:rPr lang="en-AU" sz="1100" b="1" i="0" u="none" strike="noStrike" kern="1200" dirty="0">
                          <a:solidFill>
                            <a:srgbClr val="000000"/>
                          </a:solidFill>
                          <a:effectLst/>
                          <a:latin typeface="Calibri" panose="020F0502020204030204" pitchFamily="34" charset="0"/>
                          <a:ea typeface="+mn-ea"/>
                          <a:cs typeface="+mn-cs"/>
                        </a:rPr>
                        <a:t>0.537043</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The word apostrophe comes ultimately from Greek ? ?</a:t>
                      </a:r>
                      <a:r>
                        <a:rPr lang="en-US" sz="1100" b="0" i="0" u="none" strike="noStrike" dirty="0" err="1">
                          <a:solidFill>
                            <a:srgbClr val="000000"/>
                          </a:solidFill>
                          <a:effectLst/>
                          <a:latin typeface="Calibri" panose="020F0502020204030204" pitchFamily="34" charset="0"/>
                        </a:rPr>
                        <a:t>p?st</a:t>
                      </a:r>
                      <a:r>
                        <a:rPr lang="en-US" sz="1100" b="0" i="0" u="none" strike="noStrike" dirty="0">
                          <a:solidFill>
                            <a:srgbClr val="000000"/>
                          </a:solidFill>
                          <a:effectLst/>
                          <a:latin typeface="Calibri" panose="020F0502020204030204" pitchFamily="34" charset="0"/>
                        </a:rPr>
                        <a:t>??f?? [p??</a:t>
                      </a:r>
                      <a:r>
                        <a:rPr lang="en-US" sz="1100" b="0" i="0" u="none" strike="noStrike" dirty="0" err="1">
                          <a:solidFill>
                            <a:srgbClr val="000000"/>
                          </a:solidFill>
                          <a:effectLst/>
                          <a:latin typeface="Calibri" panose="020F0502020204030204" pitchFamily="34" charset="0"/>
                        </a:rPr>
                        <a:t>s?d?a</a:t>
                      </a:r>
                      <a:r>
                        <a:rPr lang="en-US" sz="1100" b="0" i="0" u="none" strike="noStrike" dirty="0">
                          <a:solidFill>
                            <a:srgbClr val="000000"/>
                          </a:solidFill>
                          <a:effectLst/>
                          <a:latin typeface="Calibri" panose="020F0502020204030204" pitchFamily="34" charset="0"/>
                        </a:rPr>
                        <a:t>] (he </a:t>
                      </a:r>
                      <a:r>
                        <a:rPr lang="en-US" sz="1100" b="0" i="0" u="none" strike="noStrike" dirty="0" err="1">
                          <a:solidFill>
                            <a:srgbClr val="000000"/>
                          </a:solidFill>
                          <a:effectLst/>
                          <a:latin typeface="Calibri" panose="020F0502020204030204" pitchFamily="34" charset="0"/>
                        </a:rPr>
                        <a:t>apóstrophos</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prosoidía</a:t>
                      </a:r>
                      <a:r>
                        <a:rPr lang="en-US" sz="1100" b="0" i="0" u="none" strike="noStrike" dirty="0">
                          <a:solidFill>
                            <a:srgbClr val="000000"/>
                          </a:solidFill>
                          <a:effectLst/>
                          <a:latin typeface="Calibri" panose="020F0502020204030204" pitchFamily="34" charset="0"/>
                        </a:rPr>
                        <a:t>], '[the accent of] turning away or elision'), through Latin and French.</a:t>
                      </a:r>
                    </a:p>
                  </a:txBody>
                  <a:tcPr marL="9525" marR="9525" marT="9525" marB="0" anchor="ctr"/>
                </a:tc>
                <a:extLst>
                  <a:ext uri="{0D108BD9-81ED-4DB2-BD59-A6C34878D82A}">
                    <a16:rowId xmlns:a16="http://schemas.microsoft.com/office/drawing/2014/main" val="3350234684"/>
                  </a:ext>
                </a:extLst>
              </a:tr>
            </a:tbl>
          </a:graphicData>
        </a:graphic>
      </p:graphicFrame>
      <p:sp>
        <p:nvSpPr>
          <p:cNvPr id="6" name="Title 5">
            <a:extLst>
              <a:ext uri="{FF2B5EF4-FFF2-40B4-BE49-F238E27FC236}">
                <a16:creationId xmlns:a16="http://schemas.microsoft.com/office/drawing/2014/main" id="{0C7AC941-B450-45D6-AA98-6993BFA63CCD}"/>
              </a:ext>
            </a:extLst>
          </p:cNvPr>
          <p:cNvSpPr>
            <a:spLocks noGrp="1"/>
          </p:cNvSpPr>
          <p:nvPr>
            <p:ph type="title"/>
          </p:nvPr>
        </p:nvSpPr>
        <p:spPr/>
        <p:txBody>
          <a:bodyPr/>
          <a:lstStyle/>
          <a:p>
            <a:r>
              <a:rPr lang="en-US" dirty="0"/>
              <a:t>Highest Sentiment – Wikipedia 5231 Paragraphs</a:t>
            </a:r>
            <a:endParaRPr lang="en-AU" dirty="0"/>
          </a:p>
        </p:txBody>
      </p:sp>
      <p:sp>
        <p:nvSpPr>
          <p:cNvPr id="3" name="Slide Number Placeholder 2">
            <a:extLst>
              <a:ext uri="{FF2B5EF4-FFF2-40B4-BE49-F238E27FC236}">
                <a16:creationId xmlns:a16="http://schemas.microsoft.com/office/drawing/2014/main" id="{A4F72726-C4E6-48D1-A3B9-01601EA77725}"/>
              </a:ext>
            </a:extLst>
          </p:cNvPr>
          <p:cNvSpPr>
            <a:spLocks noGrp="1"/>
          </p:cNvSpPr>
          <p:nvPr>
            <p:ph type="sldNum" sz="quarter" idx="4294967295"/>
          </p:nvPr>
        </p:nvSpPr>
        <p:spPr>
          <a:xfrm>
            <a:off x="11277600" y="6492875"/>
            <a:ext cx="914400" cy="182563"/>
          </a:xfrm>
          <a:prstGeom prst="rect">
            <a:avLst/>
          </a:prstGeom>
        </p:spPr>
        <p:txBody>
          <a:bodyPr/>
          <a:lstStyle/>
          <a:p>
            <a:fld id="{71D586D2-677B-458F-B417-DB589973A882}" type="slidenum">
              <a:rPr lang="en-US" smtClean="0"/>
              <a:pPr/>
              <a:t>24</a:t>
            </a:fld>
            <a:endParaRPr lang="en-US"/>
          </a:p>
        </p:txBody>
      </p:sp>
      <p:sp>
        <p:nvSpPr>
          <p:cNvPr id="2" name="Explosion: 14 Points 1">
            <a:extLst>
              <a:ext uri="{FF2B5EF4-FFF2-40B4-BE49-F238E27FC236}">
                <a16:creationId xmlns:a16="http://schemas.microsoft.com/office/drawing/2014/main" id="{247BD617-BCFC-4E73-B3F1-C9E1F50804E7}"/>
              </a:ext>
            </a:extLst>
          </p:cNvPr>
          <p:cNvSpPr/>
          <p:nvPr/>
        </p:nvSpPr>
        <p:spPr>
          <a:xfrm rot="20959853">
            <a:off x="4816071" y="1891613"/>
            <a:ext cx="6429915" cy="381622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Conclusion. </a:t>
            </a:r>
            <a:br>
              <a:rPr lang="en-US" dirty="0"/>
            </a:br>
            <a:r>
              <a:rPr lang="en-US" dirty="0"/>
              <a:t>Don’t trust extreme sentiment  on Wikipedia</a:t>
            </a:r>
            <a:endParaRPr lang="en-AU" dirty="0"/>
          </a:p>
        </p:txBody>
      </p:sp>
    </p:spTree>
    <p:extLst>
      <p:ext uri="{BB962C8B-B14F-4D97-AF65-F5344CB8AC3E}">
        <p14:creationId xmlns:p14="http://schemas.microsoft.com/office/powerpoint/2010/main" val="16386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B2D0C0-AD8D-400C-9A14-EBA3CB56D6A7}"/>
              </a:ext>
            </a:extLst>
          </p:cNvPr>
          <p:cNvSpPr>
            <a:spLocks noGrp="1"/>
          </p:cNvSpPr>
          <p:nvPr>
            <p:ph sz="half" idx="2"/>
          </p:nvPr>
        </p:nvSpPr>
        <p:spPr/>
        <p:txBody>
          <a:bodyPr/>
          <a:lstStyle/>
          <a:p>
            <a:r>
              <a:rPr lang="en-AU" dirty="0"/>
              <a:t>Emails</a:t>
            </a:r>
          </a:p>
          <a:p>
            <a:r>
              <a:rPr lang="en-AU" dirty="0"/>
              <a:t>Correspondence</a:t>
            </a:r>
          </a:p>
          <a:p>
            <a:r>
              <a:rPr lang="en-AU" dirty="0"/>
              <a:t>Social media posts</a:t>
            </a:r>
          </a:p>
          <a:p>
            <a:r>
              <a:rPr lang="en-AU" dirty="0"/>
              <a:t>Tweets</a:t>
            </a:r>
          </a:p>
          <a:p>
            <a:r>
              <a:rPr lang="en-AU" dirty="0"/>
              <a:t>Product Reviews</a:t>
            </a:r>
          </a:p>
        </p:txBody>
      </p:sp>
      <p:sp>
        <p:nvSpPr>
          <p:cNvPr id="3" name="Title 2">
            <a:extLst>
              <a:ext uri="{FF2B5EF4-FFF2-40B4-BE49-F238E27FC236}">
                <a16:creationId xmlns:a16="http://schemas.microsoft.com/office/drawing/2014/main" id="{DC23A6AC-56DF-4EDB-905F-A6824B4906DC}"/>
              </a:ext>
            </a:extLst>
          </p:cNvPr>
          <p:cNvSpPr>
            <a:spLocks noGrp="1"/>
          </p:cNvSpPr>
          <p:nvPr>
            <p:ph type="title"/>
          </p:nvPr>
        </p:nvSpPr>
        <p:spPr/>
        <p:txBody>
          <a:bodyPr/>
          <a:lstStyle/>
          <a:p>
            <a:r>
              <a:rPr lang="en-AU" dirty="0"/>
              <a:t>Where to use Sentiment Analysis</a:t>
            </a:r>
          </a:p>
        </p:txBody>
      </p:sp>
    </p:spTree>
    <p:extLst>
      <p:ext uri="{BB962C8B-B14F-4D97-AF65-F5344CB8AC3E}">
        <p14:creationId xmlns:p14="http://schemas.microsoft.com/office/powerpoint/2010/main" val="2328290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2E3B6EB-8E36-4C50-BF8F-89457A7870FD}"/>
              </a:ext>
            </a:extLst>
          </p:cNvPr>
          <p:cNvPicPr>
            <a:picLocks noChangeAspect="1"/>
          </p:cNvPicPr>
          <p:nvPr/>
        </p:nvPicPr>
        <p:blipFill>
          <a:blip r:embed="rId3"/>
          <a:stretch>
            <a:fillRect/>
          </a:stretch>
        </p:blipFill>
        <p:spPr>
          <a:xfrm>
            <a:off x="8210027" y="1353480"/>
            <a:ext cx="3630023" cy="3802062"/>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7EAAF0CF-B3B8-41D7-ACE1-9C0F1FBF8CF5}"/>
              </a:ext>
            </a:extLst>
          </p:cNvPr>
          <p:cNvSpPr/>
          <p:nvPr/>
        </p:nvSpPr>
        <p:spPr>
          <a:xfrm>
            <a:off x="134282" y="825501"/>
            <a:ext cx="8228534" cy="398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sz="half" idx="2"/>
          </p:nvPr>
        </p:nvSpPr>
        <p:spPr>
          <a:xfrm>
            <a:off x="645727" y="1588680"/>
            <a:ext cx="5088644" cy="4690130"/>
          </a:xfrm>
        </p:spPr>
        <p:txBody>
          <a:bodyPr>
            <a:noAutofit/>
          </a:bodyPr>
          <a:lstStyle/>
          <a:p>
            <a:pPr marL="0" indent="0">
              <a:lnSpc>
                <a:spcPct val="100000"/>
              </a:lnSpc>
              <a:spcBef>
                <a:spcPts val="400"/>
              </a:spcBef>
              <a:buNone/>
            </a:pPr>
            <a:r>
              <a:rPr lang="en-US" sz="1800" dirty="0"/>
              <a:t>Entity extraction helps users extract entities from text such as: people, places, dates, amounts, companies, products, jobs, and titles.​ Use this feature to pull data from content not in a database that you want to </a:t>
            </a:r>
            <a:r>
              <a:rPr lang="en-US" sz="1800" dirty="0">
                <a:latin typeface="Arial"/>
                <a:cs typeface="Arial"/>
              </a:rPr>
              <a:t>store in a database and normalize to identify trends you can report on statistically.  </a:t>
            </a:r>
            <a:endParaRPr lang="de-DE" sz="1800" dirty="0">
              <a:latin typeface="Arial"/>
              <a:cs typeface="Arial"/>
            </a:endParaRPr>
          </a:p>
          <a:p>
            <a:pPr marL="0" indent="0">
              <a:lnSpc>
                <a:spcPct val="100000"/>
              </a:lnSpc>
              <a:spcBef>
                <a:spcPts val="400"/>
              </a:spcBef>
              <a:buNone/>
            </a:pPr>
            <a:endParaRPr lang="en-US" sz="1800" dirty="0">
              <a:latin typeface="Arial"/>
              <a:cs typeface="Arial"/>
            </a:endParaRPr>
          </a:p>
          <a:p>
            <a:pPr>
              <a:lnSpc>
                <a:spcPct val="100000"/>
              </a:lnSpc>
              <a:spcBef>
                <a:spcPts val="400"/>
              </a:spcBef>
            </a:pPr>
            <a:r>
              <a:rPr lang="en-US" sz="1800" b="1" i="1" dirty="0">
                <a:latin typeface="Arial"/>
                <a:cs typeface="Arial"/>
              </a:rPr>
              <a:t>Benefit:</a:t>
            </a:r>
            <a:r>
              <a:rPr lang="en-US" sz="1800" b="1" dirty="0">
                <a:latin typeface="Arial"/>
                <a:cs typeface="Arial"/>
              </a:rPr>
              <a:t> </a:t>
            </a:r>
            <a:r>
              <a:rPr lang="en-US" sz="1800" dirty="0">
                <a:latin typeface="Arial"/>
                <a:cs typeface="Arial"/>
              </a:rPr>
              <a:t>dramatically</a:t>
            </a:r>
            <a:r>
              <a:rPr lang="en-US" sz="1800" b="1" dirty="0">
                <a:latin typeface="Arial"/>
                <a:cs typeface="Arial"/>
              </a:rPr>
              <a:t> </a:t>
            </a:r>
            <a:r>
              <a:rPr lang="en-US" sz="1800" dirty="0">
                <a:latin typeface="Arial"/>
                <a:cs typeface="Arial"/>
              </a:rPr>
              <a:t>simplifies the process of finding any robots that may be tied to a specific process or system.  </a:t>
            </a:r>
          </a:p>
          <a:p>
            <a:pPr marL="0" indent="0">
              <a:lnSpc>
                <a:spcPct val="100000"/>
              </a:lnSpc>
              <a:spcBef>
                <a:spcPts val="400"/>
              </a:spcBef>
              <a:buNone/>
            </a:pPr>
            <a:endParaRPr lang="en-US" sz="1800" dirty="0">
              <a:latin typeface="Arial"/>
              <a:cs typeface="Arial"/>
            </a:endParaRPr>
          </a:p>
        </p:txBody>
      </p:sp>
      <p:sp>
        <p:nvSpPr>
          <p:cNvPr id="3" name="Title 2"/>
          <p:cNvSpPr>
            <a:spLocks noGrp="1"/>
          </p:cNvSpPr>
          <p:nvPr>
            <p:ph type="title"/>
          </p:nvPr>
        </p:nvSpPr>
        <p:spPr>
          <a:xfrm>
            <a:off x="645726" y="134469"/>
            <a:ext cx="10900549" cy="851119"/>
          </a:xfrm>
        </p:spPr>
        <p:txBody>
          <a:bodyPr/>
          <a:lstStyle/>
          <a:p>
            <a:r>
              <a:rPr lang="en-US" dirty="0"/>
              <a:t>Natural Language Processing Engine –  RPA 10.7 </a:t>
            </a:r>
          </a:p>
        </p:txBody>
      </p:sp>
      <p:sp>
        <p:nvSpPr>
          <p:cNvPr id="5" name="Content Placeholder 1">
            <a:extLst>
              <a:ext uri="{FF2B5EF4-FFF2-40B4-BE49-F238E27FC236}">
                <a16:creationId xmlns:a16="http://schemas.microsoft.com/office/drawing/2014/main" id="{0319333C-141C-47DD-A465-1DBA31BF4C71}"/>
              </a:ext>
            </a:extLst>
          </p:cNvPr>
          <p:cNvSpPr txBox="1">
            <a:spLocks/>
          </p:cNvSpPr>
          <p:nvPr/>
        </p:nvSpPr>
        <p:spPr>
          <a:xfrm>
            <a:off x="645725" y="1111307"/>
            <a:ext cx="5217868" cy="406597"/>
          </a:xfrm>
          <a:prstGeom prst="rect">
            <a:avLst/>
          </a:prstGeom>
          <a:gradFill flip="none" rotWithShape="1">
            <a:gsLst>
              <a:gs pos="59000">
                <a:srgbClr val="2185DB"/>
              </a:gs>
              <a:gs pos="0">
                <a:srgbClr val="0070C0"/>
              </a:gs>
              <a:gs pos="92000">
                <a:schemeClr val="accent4">
                  <a:lumMod val="90000"/>
                </a:schemeClr>
              </a:gs>
            </a:gsLst>
            <a:lin ang="5400000" scaled="1"/>
            <a:tileRect/>
          </a:gradFill>
          <a:ln>
            <a:noFill/>
          </a:ln>
        </p:spPr>
        <p:txBody>
          <a:bodyPr vert="horz" lIns="91440" tIns="45720" rIns="91440" bIns="45720" rtlCol="0" anchor="ctr">
            <a:normAutofit/>
          </a:bodyPr>
          <a:lstStyle>
            <a:lvl1pPr marL="230188" indent="-230188" algn="l" defTabSz="914400" rtl="0" eaLnBrk="1" latinLnBrk="0" hangingPunct="1">
              <a:lnSpc>
                <a:spcPct val="90000"/>
              </a:lnSpc>
              <a:spcBef>
                <a:spcPts val="1000"/>
              </a:spcBef>
              <a:buClr>
                <a:srgbClr val="025389"/>
              </a:buClr>
              <a:buFont typeface="Wingdings" panose="05000000000000000000" pitchFamily="2" charset="2"/>
              <a:buChar char="§"/>
              <a:defRPr sz="2000" b="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7388" indent="-230188"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2pPr>
            <a:lvl3pPr marL="1141413" indent="-227013"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b="1" dirty="0">
                <a:solidFill>
                  <a:schemeClr val="bg1"/>
                </a:solidFill>
              </a:rPr>
              <a:t>Named Entity Extraction </a:t>
            </a:r>
            <a:endParaRPr lang="en-US" sz="1800" dirty="0">
              <a:solidFill>
                <a:schemeClr val="bg1"/>
              </a:solidFill>
            </a:endParaRPr>
          </a:p>
        </p:txBody>
      </p:sp>
      <p:sp>
        <p:nvSpPr>
          <p:cNvPr id="9" name="Content Placeholder 6">
            <a:extLst>
              <a:ext uri="{FF2B5EF4-FFF2-40B4-BE49-F238E27FC236}">
                <a16:creationId xmlns:a16="http://schemas.microsoft.com/office/drawing/2014/main" id="{0E380968-27B4-43C2-994D-23C470D2AE39}"/>
              </a:ext>
            </a:extLst>
          </p:cNvPr>
          <p:cNvSpPr txBox="1">
            <a:spLocks/>
          </p:cNvSpPr>
          <p:nvPr/>
        </p:nvSpPr>
        <p:spPr>
          <a:xfrm>
            <a:off x="1976828" y="-2038218"/>
            <a:ext cx="5549080" cy="1532285"/>
          </a:xfrm>
          <a:prstGeom prst="rect">
            <a:avLst/>
          </a:prstGeom>
          <a:ln>
            <a:noFill/>
          </a:ln>
        </p:spPr>
        <p:txBody>
          <a:bodyPr vert="horz" lIns="91440" tIns="182880" rIns="91440" bIns="45720" rtlCol="0" anchor="t">
            <a:noAutofit/>
          </a:bodyPr>
          <a:lstStyle>
            <a:lvl1pPr marL="230188" indent="-230188" algn="l" defTabSz="914400" rtl="0" eaLnBrk="1" latinLnBrk="0" hangingPunct="1">
              <a:lnSpc>
                <a:spcPct val="90000"/>
              </a:lnSpc>
              <a:spcBef>
                <a:spcPts val="1000"/>
              </a:spcBef>
              <a:buClr>
                <a:srgbClr val="025389"/>
              </a:buClr>
              <a:buFont typeface="Wingdings" panose="05000000000000000000" pitchFamily="2" charset="2"/>
              <a:buChar char="§"/>
              <a:defRPr sz="2000" b="0" kern="1200">
                <a:solidFill>
                  <a:schemeClr val="tx1"/>
                </a:solidFill>
                <a:latin typeface="Arial" panose="020B0604020202020204" pitchFamily="34" charset="0"/>
                <a:ea typeface="Lato" panose="020F0502020204030203" pitchFamily="34" charset="0"/>
                <a:cs typeface="Arial" panose="020B0604020202020204" pitchFamily="34" charset="0"/>
              </a:defRPr>
            </a:lvl1pPr>
            <a:lvl2pPr marL="687388" indent="-230188"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2pPr>
            <a:lvl3pPr marL="1141413" indent="-227013" algn="l" defTabSz="914400" rtl="0" eaLnBrk="1" latinLnBrk="0" hangingPunct="1">
              <a:lnSpc>
                <a:spcPct val="90000"/>
              </a:lnSpc>
              <a:spcBef>
                <a:spcPts val="500"/>
              </a:spcBef>
              <a:buClr>
                <a:srgbClr val="025389"/>
              </a:buClr>
              <a:buFont typeface="Arial" panose="020B0604020202020204" pitchFamily="34" charset="0"/>
              <a:buChar char="•"/>
              <a:defRPr sz="2000" kern="1200">
                <a:solidFill>
                  <a:schemeClr val="tx1"/>
                </a:solidFill>
                <a:latin typeface="Arial" panose="020B0604020202020204" pitchFamily="34" charset="0"/>
                <a:ea typeface="Lato" panose="020F0502020204030203" pitchFamily="34"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00"/>
              </a:spcBef>
              <a:buNone/>
            </a:pPr>
            <a:endParaRPr lang="en-US" sz="1200" dirty="0">
              <a:latin typeface="Arial"/>
              <a:cs typeface="Arial"/>
            </a:endParaRPr>
          </a:p>
        </p:txBody>
      </p:sp>
      <p:sp>
        <p:nvSpPr>
          <p:cNvPr id="7" name="TextBox 6">
            <a:extLst>
              <a:ext uri="{FF2B5EF4-FFF2-40B4-BE49-F238E27FC236}">
                <a16:creationId xmlns:a16="http://schemas.microsoft.com/office/drawing/2014/main" id="{F4F83286-2488-482E-9053-9C23DCB0BBA4}"/>
              </a:ext>
            </a:extLst>
          </p:cNvPr>
          <p:cNvSpPr txBox="1"/>
          <p:nvPr/>
        </p:nvSpPr>
        <p:spPr>
          <a:xfrm>
            <a:off x="10048454" y="5305801"/>
            <a:ext cx="1791596" cy="830997"/>
          </a:xfrm>
          <a:prstGeom prst="rect">
            <a:avLst/>
          </a:prstGeom>
          <a:noFill/>
        </p:spPr>
        <p:txBody>
          <a:bodyPr wrap="square" rtlCol="0">
            <a:spAutoFit/>
          </a:bodyPr>
          <a:lstStyle/>
          <a:p>
            <a:r>
              <a:rPr lang="en-US" sz="1200" dirty="0"/>
              <a:t>Named Entity Extraction </a:t>
            </a:r>
            <a:br>
              <a:rPr lang="en-US" sz="1200" dirty="0"/>
            </a:br>
            <a:r>
              <a:rPr lang="en-US" sz="1200" dirty="0"/>
              <a:t>pulls specific data and places it in a database</a:t>
            </a:r>
          </a:p>
        </p:txBody>
      </p:sp>
      <p:pic>
        <p:nvPicPr>
          <p:cNvPr id="20" name="Picture 19">
            <a:extLst>
              <a:ext uri="{FF2B5EF4-FFF2-40B4-BE49-F238E27FC236}">
                <a16:creationId xmlns:a16="http://schemas.microsoft.com/office/drawing/2014/main" id="{4A8957AE-5D1E-4819-9149-14660145F9B9}"/>
              </a:ext>
            </a:extLst>
          </p:cNvPr>
          <p:cNvPicPr>
            <a:picLocks noChangeAspect="1"/>
          </p:cNvPicPr>
          <p:nvPr/>
        </p:nvPicPr>
        <p:blipFill>
          <a:blip r:embed="rId4"/>
          <a:stretch>
            <a:fillRect/>
          </a:stretch>
        </p:blipFill>
        <p:spPr>
          <a:xfrm>
            <a:off x="7949268" y="2584880"/>
            <a:ext cx="2047619" cy="3447619"/>
          </a:xfrm>
          <a:prstGeom prst="rect">
            <a:avLst/>
          </a:prstGeom>
          <a:ln>
            <a:noFill/>
          </a:ln>
          <a:effectLst>
            <a:outerShdw blurRad="292100" dist="139700" dir="2700000" algn="tl" rotWithShape="0">
              <a:srgbClr val="333333">
                <a:alpha val="65000"/>
              </a:srgbClr>
            </a:outerShdw>
          </a:effectLst>
        </p:spPr>
      </p:pic>
      <p:cxnSp>
        <p:nvCxnSpPr>
          <p:cNvPr id="21" name="Straight Arrow Connector 20">
            <a:extLst>
              <a:ext uri="{FF2B5EF4-FFF2-40B4-BE49-F238E27FC236}">
                <a16:creationId xmlns:a16="http://schemas.microsoft.com/office/drawing/2014/main" id="{2918AD6D-5FF1-4D20-B879-F67FE9B795BC}"/>
              </a:ext>
            </a:extLst>
          </p:cNvPr>
          <p:cNvCxnSpPr>
            <a:cxnSpLocks/>
          </p:cNvCxnSpPr>
          <p:nvPr/>
        </p:nvCxnSpPr>
        <p:spPr>
          <a:xfrm flipH="1">
            <a:off x="10047330" y="2753473"/>
            <a:ext cx="580759" cy="4395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 Placeholder 9">
            <a:extLst>
              <a:ext uri="{FF2B5EF4-FFF2-40B4-BE49-F238E27FC236}">
                <a16:creationId xmlns:a16="http://schemas.microsoft.com/office/drawing/2014/main" id="{BD05AC24-FFE1-4A9F-BF73-B1AF2DBB59A4}"/>
              </a:ext>
            </a:extLst>
          </p:cNvPr>
          <p:cNvSpPr txBox="1">
            <a:spLocks/>
          </p:cNvSpPr>
          <p:nvPr/>
        </p:nvSpPr>
        <p:spPr>
          <a:xfrm>
            <a:off x="11237912" y="134469"/>
            <a:ext cx="877246" cy="875784"/>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C600"/>
              </a:buClr>
              <a:buSzTx/>
              <a:buFont typeface="Arial" panose="020B0604020202020204" pitchFamily="34" charset="0"/>
              <a:buNone/>
              <a:tabLst/>
              <a:defRPr/>
            </a:pPr>
            <a:r>
              <a:rPr kumimoji="0" lang="en-US" sz="4800" i="0" u="none" strike="noStrike" kern="1200" cap="none" spc="0" normalizeH="0" baseline="0" noProof="0" dirty="0">
                <a:ln>
                  <a:noFill/>
                </a:ln>
                <a:solidFill>
                  <a:srgbClr val="5B9BD5"/>
                </a:solidFill>
                <a:effectLst/>
                <a:uLnTx/>
                <a:uFillTx/>
                <a:latin typeface="Arial Black" panose="020B0A04020102020204" pitchFamily="34" charset="0"/>
                <a:ea typeface="+mn-ea"/>
                <a:cs typeface="Arial" panose="020B0604020202020204" pitchFamily="34" charset="0"/>
              </a:rPr>
              <a:t>2</a:t>
            </a:r>
          </a:p>
        </p:txBody>
      </p:sp>
      <p:sp>
        <p:nvSpPr>
          <p:cNvPr id="23" name="TextBox 22">
            <a:extLst>
              <a:ext uri="{FF2B5EF4-FFF2-40B4-BE49-F238E27FC236}">
                <a16:creationId xmlns:a16="http://schemas.microsoft.com/office/drawing/2014/main" id="{5B690B36-07E6-4ABF-9034-F042DC5C1F3F}"/>
              </a:ext>
            </a:extLst>
          </p:cNvPr>
          <p:cNvSpPr txBox="1"/>
          <p:nvPr/>
        </p:nvSpPr>
        <p:spPr>
          <a:xfrm>
            <a:off x="0" y="5078392"/>
            <a:ext cx="7458960" cy="954107"/>
          </a:xfrm>
          <a:prstGeom prst="rect">
            <a:avLst/>
          </a:prstGeom>
          <a:noFill/>
        </p:spPr>
        <p:txBody>
          <a:bodyPr wrap="square" numCol="1" rtlCol="0" anchor="t">
            <a:spAutoFit/>
          </a:bodyPr>
          <a:lstStyle/>
          <a:p>
            <a:pPr lvl="1" algn="l"/>
            <a:r>
              <a:rPr lang="en-US" sz="1400" b="1" i="1" dirty="0">
                <a:latin typeface="Arial"/>
                <a:cs typeface="Arial"/>
              </a:rPr>
              <a:t>Example</a:t>
            </a:r>
          </a:p>
          <a:p>
            <a:pPr marL="742950" lvl="1" indent="-285750">
              <a:buFont typeface="Arial" panose="020B0604020202020204" pitchFamily="34" charset="0"/>
              <a:buChar char="•"/>
            </a:pPr>
            <a:r>
              <a:rPr lang="en-US" sz="1400" dirty="0">
                <a:latin typeface="Arial"/>
                <a:cs typeface="Arial"/>
              </a:rPr>
              <a:t>Jim bought 300 shares of Acme Corp. in 2006. He sold them in 2009.</a:t>
            </a:r>
          </a:p>
          <a:p>
            <a:pPr marL="742950" lvl="1" indent="-285750">
              <a:buFont typeface="Arial" panose="020B0604020202020204" pitchFamily="34" charset="0"/>
              <a:buChar char="•"/>
            </a:pPr>
            <a:r>
              <a:rPr lang="en-US" sz="1400" dirty="0">
                <a:latin typeface="Arial"/>
                <a:cs typeface="Arial"/>
                <a:sym typeface="Wingdings" panose="05000000000000000000" pitchFamily="2" charset="2"/>
              </a:rPr>
              <a:t> </a:t>
            </a:r>
            <a:r>
              <a:rPr lang="en-US" sz="1400" dirty="0">
                <a:highlight>
                  <a:srgbClr val="FFFF00"/>
                </a:highlight>
                <a:latin typeface="Arial"/>
                <a:cs typeface="Arial"/>
              </a:rPr>
              <a:t>[Jim]</a:t>
            </a:r>
            <a:r>
              <a:rPr lang="en-US" sz="1400" baseline="-25000" dirty="0">
                <a:highlight>
                  <a:srgbClr val="FFFF00"/>
                </a:highlight>
                <a:latin typeface="Arial"/>
                <a:cs typeface="Arial"/>
              </a:rPr>
              <a:t>Person</a:t>
            </a:r>
            <a:r>
              <a:rPr lang="en-US" sz="1400" dirty="0">
                <a:highlight>
                  <a:srgbClr val="FFFF00"/>
                </a:highlight>
                <a:latin typeface="Arial"/>
                <a:cs typeface="Arial"/>
              </a:rPr>
              <a:t> </a:t>
            </a:r>
            <a:r>
              <a:rPr lang="en-US" sz="1400" dirty="0">
                <a:latin typeface="Arial"/>
                <a:cs typeface="Arial"/>
              </a:rPr>
              <a:t>bought 300 shares of [Acme Corp.]</a:t>
            </a:r>
            <a:r>
              <a:rPr lang="en-US" sz="1400" baseline="-25000" dirty="0">
                <a:latin typeface="Arial"/>
                <a:cs typeface="Arial"/>
              </a:rPr>
              <a:t>Organization</a:t>
            </a:r>
            <a:r>
              <a:rPr lang="en-US" sz="1400" dirty="0">
                <a:latin typeface="Arial"/>
                <a:cs typeface="Arial"/>
              </a:rPr>
              <a:t> in [2006]</a:t>
            </a:r>
            <a:r>
              <a:rPr lang="en-US" sz="1400" baseline="-25000" dirty="0">
                <a:latin typeface="Arial"/>
                <a:cs typeface="Arial"/>
              </a:rPr>
              <a:t>Time</a:t>
            </a:r>
            <a:r>
              <a:rPr lang="en-US" sz="1400" dirty="0">
                <a:latin typeface="Arial"/>
                <a:cs typeface="Arial"/>
              </a:rPr>
              <a:t>. </a:t>
            </a:r>
            <a:r>
              <a:rPr lang="en-US" sz="1400" dirty="0">
                <a:highlight>
                  <a:srgbClr val="FFFF00"/>
                </a:highlight>
                <a:latin typeface="Arial"/>
                <a:cs typeface="Arial"/>
              </a:rPr>
              <a:t>[Jim]</a:t>
            </a:r>
            <a:r>
              <a:rPr lang="en-US" sz="1400" baseline="-25000" dirty="0">
                <a:highlight>
                  <a:srgbClr val="FFFF00"/>
                </a:highlight>
                <a:latin typeface="Arial"/>
                <a:cs typeface="Arial"/>
              </a:rPr>
              <a:t>Person</a:t>
            </a:r>
            <a:r>
              <a:rPr lang="en-US" sz="1400" dirty="0">
                <a:latin typeface="Arial"/>
                <a:cs typeface="Arial"/>
              </a:rPr>
              <a:t> sold them in [2009]</a:t>
            </a:r>
            <a:r>
              <a:rPr lang="en-US" sz="1400" baseline="-25000" dirty="0">
                <a:latin typeface="Arial"/>
                <a:cs typeface="Arial"/>
              </a:rPr>
              <a:t>Time</a:t>
            </a:r>
            <a:endParaRPr lang="de-DE" sz="1400" dirty="0">
              <a:latin typeface="Arial"/>
              <a:cs typeface="Arial"/>
            </a:endParaRPr>
          </a:p>
        </p:txBody>
      </p:sp>
    </p:spTree>
    <p:extLst>
      <p:ext uri="{BB962C8B-B14F-4D97-AF65-F5344CB8AC3E}">
        <p14:creationId xmlns:p14="http://schemas.microsoft.com/office/powerpoint/2010/main" val="556425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133231"/>
            <a:ext cx="10998735" cy="369332"/>
          </a:xfrm>
          <a:prstGeom prst="rect">
            <a:avLst/>
          </a:prstGeom>
          <a:noFill/>
        </p:spPr>
        <p:txBody>
          <a:bodyPr wrap="square" numCol="1" rtlCol="0" anchor="t">
            <a:spAutoFit/>
          </a:bodyPr>
          <a:lstStyle/>
          <a:p>
            <a:r>
              <a:rPr lang="en-GB"/>
              <a:t>Automatically extract key entities in natural language, such as names, dates, places, amounts, etc.</a:t>
            </a: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a:t>Named Entity Extraction</a:t>
            </a:r>
            <a:endParaRPr lang="en-US" sz="3150">
              <a:cs typeface="Arial"/>
            </a:endParaRPr>
          </a:p>
        </p:txBody>
      </p:sp>
      <p:pic>
        <p:nvPicPr>
          <p:cNvPr id="5" name="Picture 4">
            <a:extLst>
              <a:ext uri="{FF2B5EF4-FFF2-40B4-BE49-F238E27FC236}">
                <a16:creationId xmlns:a16="http://schemas.microsoft.com/office/drawing/2014/main" id="{2FA8537B-2BE8-428F-B691-CCABEA05F761}"/>
              </a:ext>
            </a:extLst>
          </p:cNvPr>
          <p:cNvPicPr>
            <a:picLocks noChangeAspect="1"/>
          </p:cNvPicPr>
          <p:nvPr/>
        </p:nvPicPr>
        <p:blipFill>
          <a:blip r:embed="rId3"/>
          <a:stretch>
            <a:fillRect/>
          </a:stretch>
        </p:blipFill>
        <p:spPr>
          <a:xfrm>
            <a:off x="386291" y="1525646"/>
            <a:ext cx="4510460" cy="471970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B74C9A6-ED50-4B09-AFF2-6D810A45C89B}"/>
              </a:ext>
            </a:extLst>
          </p:cNvPr>
          <p:cNvPicPr>
            <a:picLocks noChangeAspect="1"/>
          </p:cNvPicPr>
          <p:nvPr/>
        </p:nvPicPr>
        <p:blipFill>
          <a:blip r:embed="rId4"/>
          <a:stretch>
            <a:fillRect/>
          </a:stretch>
        </p:blipFill>
        <p:spPr>
          <a:xfrm>
            <a:off x="3136985" y="3637117"/>
            <a:ext cx="1609524" cy="1695238"/>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9D803D64-7BEA-482A-B94A-A665F7CCBF0A}"/>
              </a:ext>
            </a:extLst>
          </p:cNvPr>
          <p:cNvPicPr>
            <a:picLocks noChangeAspect="1"/>
          </p:cNvPicPr>
          <p:nvPr/>
        </p:nvPicPr>
        <p:blipFill>
          <a:blip r:embed="rId5"/>
          <a:stretch>
            <a:fillRect/>
          </a:stretch>
        </p:blipFill>
        <p:spPr>
          <a:xfrm>
            <a:off x="5270301" y="1613312"/>
            <a:ext cx="4361598" cy="456830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C50E36E-8148-415F-B4CC-5A9228AFCB6E}"/>
              </a:ext>
            </a:extLst>
          </p:cNvPr>
          <p:cNvPicPr>
            <a:picLocks noChangeAspect="1"/>
          </p:cNvPicPr>
          <p:nvPr/>
        </p:nvPicPr>
        <p:blipFill>
          <a:blip r:embed="rId6"/>
          <a:stretch>
            <a:fillRect/>
          </a:stretch>
        </p:blipFill>
        <p:spPr>
          <a:xfrm>
            <a:off x="9877755" y="2325032"/>
            <a:ext cx="2047619" cy="3447619"/>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p:spPr>
      </p:pic>
      <p:cxnSp>
        <p:nvCxnSpPr>
          <p:cNvPr id="12" name="Straight Arrow Connector 11">
            <a:extLst>
              <a:ext uri="{FF2B5EF4-FFF2-40B4-BE49-F238E27FC236}">
                <a16:creationId xmlns:a16="http://schemas.microsoft.com/office/drawing/2014/main" id="{4535E663-9FC0-4785-902F-C46365619028}"/>
              </a:ext>
            </a:extLst>
          </p:cNvPr>
          <p:cNvCxnSpPr>
            <a:cxnSpLocks/>
          </p:cNvCxnSpPr>
          <p:nvPr/>
        </p:nvCxnSpPr>
        <p:spPr>
          <a:xfrm>
            <a:off x="9326105" y="3784533"/>
            <a:ext cx="6115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0560656-A31A-4156-9BC1-8CC5EE28C4D5}"/>
              </a:ext>
            </a:extLst>
          </p:cNvPr>
          <p:cNvCxnSpPr>
            <a:cxnSpLocks/>
          </p:cNvCxnSpPr>
          <p:nvPr/>
        </p:nvCxnSpPr>
        <p:spPr>
          <a:xfrm>
            <a:off x="2525397" y="4484736"/>
            <a:ext cx="6115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 Placeholder 9">
            <a:extLst>
              <a:ext uri="{FF2B5EF4-FFF2-40B4-BE49-F238E27FC236}">
                <a16:creationId xmlns:a16="http://schemas.microsoft.com/office/drawing/2014/main" id="{68296B71-45DD-46BF-9601-A39D2EA0768F}"/>
              </a:ext>
            </a:extLst>
          </p:cNvPr>
          <p:cNvSpPr txBox="1">
            <a:spLocks/>
          </p:cNvSpPr>
          <p:nvPr/>
        </p:nvSpPr>
        <p:spPr>
          <a:xfrm>
            <a:off x="11237912" y="134469"/>
            <a:ext cx="877246" cy="875784"/>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C600"/>
              </a:buClr>
              <a:buSzTx/>
              <a:buFont typeface="Arial" panose="020B0604020202020204" pitchFamily="34" charset="0"/>
              <a:buNone/>
              <a:tabLst/>
              <a:defRPr/>
            </a:pPr>
            <a:r>
              <a:rPr kumimoji="0" lang="en-US" sz="4800" i="0" u="none" strike="noStrike" kern="1200" cap="none" spc="0" normalizeH="0" baseline="0" noProof="0" dirty="0">
                <a:ln>
                  <a:noFill/>
                </a:ln>
                <a:solidFill>
                  <a:srgbClr val="5B9BD5"/>
                </a:solidFill>
                <a:effectLst/>
                <a:uLnTx/>
                <a:uFillTx/>
                <a:latin typeface="Arial Black" panose="020B0A04020102020204" pitchFamily="34" charset="0"/>
                <a:ea typeface="+mn-ea"/>
                <a:cs typeface="Arial" panose="020B0604020202020204" pitchFamily="34" charset="0"/>
              </a:rPr>
              <a:t>2</a:t>
            </a:r>
          </a:p>
        </p:txBody>
      </p:sp>
    </p:spTree>
    <p:extLst>
      <p:ext uri="{BB962C8B-B14F-4D97-AF65-F5344CB8AC3E}">
        <p14:creationId xmlns:p14="http://schemas.microsoft.com/office/powerpoint/2010/main" val="7088834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sp>
        <p:nvSpPr>
          <p:cNvPr id="3" name="TextBox 2">
            <a:extLst>
              <a:ext uri="{FF2B5EF4-FFF2-40B4-BE49-F238E27FC236}">
                <a16:creationId xmlns:a16="http://schemas.microsoft.com/office/drawing/2014/main" id="{4E560083-6590-432B-9E9F-D32956AC399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Arial"/>
            </a:endParaRPr>
          </a:p>
        </p:txBody>
      </p:sp>
      <p:sp>
        <p:nvSpPr>
          <p:cNvPr id="9" name="TextBox 8">
            <a:extLst>
              <a:ext uri="{FF2B5EF4-FFF2-40B4-BE49-F238E27FC236}">
                <a16:creationId xmlns:a16="http://schemas.microsoft.com/office/drawing/2014/main" id="{CED1ABDC-7E99-4E77-ABD7-017C621E2F1D}"/>
              </a:ext>
            </a:extLst>
          </p:cNvPr>
          <p:cNvSpPr txBox="1"/>
          <p:nvPr/>
        </p:nvSpPr>
        <p:spPr>
          <a:xfrm>
            <a:off x="596634" y="1133231"/>
            <a:ext cx="10998735" cy="4524315"/>
          </a:xfrm>
          <a:prstGeom prst="rect">
            <a:avLst/>
          </a:prstGeom>
          <a:noFill/>
        </p:spPr>
        <p:txBody>
          <a:bodyPr wrap="square" numCol="1" rtlCol="0" anchor="t">
            <a:spAutoFit/>
          </a:bodyPr>
          <a:lstStyle/>
          <a:p>
            <a:pPr marL="285750" indent="-285750">
              <a:buFont typeface="Arial" panose="020B0604020202020204" pitchFamily="34" charset="0"/>
              <a:buChar char="•"/>
            </a:pPr>
            <a:r>
              <a:rPr lang="en-US" b="1" dirty="0"/>
              <a:t>Named-entity recognition</a:t>
            </a:r>
            <a:r>
              <a:rPr lang="en-US" dirty="0"/>
              <a:t> (</a:t>
            </a:r>
            <a:r>
              <a:rPr lang="en-US" b="1" dirty="0"/>
              <a:t>NER</a:t>
            </a:r>
            <a:r>
              <a:rPr lang="en-US" dirty="0"/>
              <a:t>) (also known as </a:t>
            </a:r>
            <a:r>
              <a:rPr lang="en-US" b="1" dirty="0"/>
              <a:t>entity identification</a:t>
            </a:r>
            <a:r>
              <a:rPr lang="en-US" dirty="0"/>
              <a:t>, </a:t>
            </a:r>
            <a:r>
              <a:rPr lang="en-US" b="1" dirty="0"/>
              <a:t>entity chunking</a:t>
            </a:r>
            <a:r>
              <a:rPr lang="en-US" dirty="0"/>
              <a:t> and </a:t>
            </a:r>
            <a:r>
              <a:rPr lang="en-US" b="1" dirty="0"/>
              <a:t>entity extraction</a:t>
            </a:r>
            <a:r>
              <a:rPr lang="en-US" dirty="0"/>
              <a:t>) is a subtask of </a:t>
            </a:r>
            <a:r>
              <a:rPr lang="en-US" dirty="0">
                <a:hlinkClick r:id="rId2" tooltip="Information extraction"/>
              </a:rPr>
              <a:t>information extraction</a:t>
            </a:r>
            <a:r>
              <a:rPr lang="en-US" dirty="0"/>
              <a:t> that seeks to locate and classify </a:t>
            </a:r>
            <a:r>
              <a:rPr lang="en-US" dirty="0">
                <a:hlinkClick r:id="rId3" tooltip="Named entity"/>
              </a:rPr>
              <a:t>named entity</a:t>
            </a:r>
            <a:r>
              <a:rPr lang="en-US" dirty="0"/>
              <a:t> mentions in </a:t>
            </a:r>
            <a:r>
              <a:rPr lang="en-US" dirty="0">
                <a:hlinkClick r:id="rId4" tooltip="Unstructured data"/>
              </a:rPr>
              <a:t>unstructured text</a:t>
            </a:r>
            <a:r>
              <a:rPr lang="en-US" dirty="0"/>
              <a:t> into pre-defined categories such as the person names, organizations, locations, </a:t>
            </a:r>
            <a:r>
              <a:rPr lang="en-US" dirty="0">
                <a:hlinkClick r:id="rId5" tooltip="Medical classification"/>
              </a:rPr>
              <a:t>medical codes</a:t>
            </a:r>
            <a:r>
              <a:rPr lang="en-US" dirty="0"/>
              <a:t>, time expressions, quantities, monetary values, percentages, etc. … Named-entity recognition is often broken down … as two distinct problems: detection of names, and </a:t>
            </a:r>
            <a:r>
              <a:rPr lang="en-US" dirty="0">
                <a:hlinkClick r:id="rId6" tooltip="Statistical classification"/>
              </a:rPr>
              <a:t>classification</a:t>
            </a:r>
            <a:r>
              <a:rPr lang="en-US" dirty="0"/>
              <a:t> of the names by the type of entity they refer to (e.g. person, organization, location and other</a:t>
            </a:r>
            <a:r>
              <a:rPr lang="en-US" baseline="30000" dirty="0">
                <a:hlinkClick r:id="rId7"/>
              </a:rPr>
              <a:t>[7]</a:t>
            </a:r>
            <a:r>
              <a:rPr lang="en-US" dirty="0"/>
              <a:t>). (Wikipedia)</a:t>
            </a:r>
          </a:p>
          <a:p>
            <a:pPr marL="285750" indent="-285750">
              <a:buFont typeface="Arial" panose="020B0604020202020204" pitchFamily="34" charset="0"/>
              <a:buChar char="•"/>
            </a:pPr>
            <a:r>
              <a:rPr lang="en-US" b="1" dirty="0"/>
              <a:t>Named-entity recognition</a:t>
            </a:r>
            <a:r>
              <a:rPr lang="en-US" dirty="0"/>
              <a:t> </a:t>
            </a:r>
            <a:r>
              <a:rPr lang="en-US" dirty="0">
                <a:latin typeface="Arial"/>
                <a:cs typeface="Arial"/>
              </a:rPr>
              <a:t>helps extract entities/objects/things from text that cannot be found with regular expressions or by searching the content of a known list or database table (Markus Lust)</a:t>
            </a:r>
          </a:p>
          <a:p>
            <a:pPr marL="285750" indent="-285750">
              <a:buFont typeface="Arial" panose="020B0604020202020204" pitchFamily="34" charset="0"/>
              <a:buChar char="•"/>
            </a:pPr>
            <a:r>
              <a:rPr lang="en-US" dirty="0">
                <a:latin typeface="Arial"/>
                <a:cs typeface="Arial"/>
              </a:rPr>
              <a:t>Named Entity Extraction can help</a:t>
            </a:r>
          </a:p>
          <a:p>
            <a:pPr marL="742950" lvl="1" indent="-285750">
              <a:buFont typeface="Arial" panose="020B0604020202020204" pitchFamily="34" charset="0"/>
              <a:buChar char="•"/>
            </a:pPr>
            <a:r>
              <a:rPr lang="en-US" dirty="0"/>
              <a:t>a customer to find the names of all persons or companies on a document irrespective of whether he has them in a database</a:t>
            </a:r>
          </a:p>
          <a:p>
            <a:pPr marL="742950" lvl="1" indent="-285750">
              <a:buFont typeface="Arial" panose="020B0604020202020204" pitchFamily="34" charset="0"/>
              <a:buChar char="•"/>
            </a:pPr>
            <a:r>
              <a:rPr lang="en-US" dirty="0">
                <a:latin typeface="Arial"/>
                <a:cs typeface="Arial"/>
              </a:rPr>
              <a:t>to understand the sentiment associated with an object, thus allows to detect what aspect of a product or service is being seen positively or negatively</a:t>
            </a:r>
          </a:p>
          <a:p>
            <a:pPr marL="742950" lvl="1" indent="-285750">
              <a:buFont typeface="Arial" panose="020B0604020202020204" pitchFamily="34" charset="0"/>
              <a:buChar char="•"/>
            </a:pPr>
            <a:r>
              <a:rPr lang="en-US" dirty="0">
                <a:latin typeface="Arial"/>
                <a:cs typeface="Arial"/>
              </a:rPr>
              <a:t>to store all person names as meta data in a system of record for GDPR use cases where a person executes their right to be forgotten</a:t>
            </a:r>
            <a:endParaRPr lang="de-DE" dirty="0">
              <a:latin typeface="Arial"/>
              <a:cs typeface="Arial"/>
            </a:endParaRPr>
          </a:p>
        </p:txBody>
      </p:sp>
    </p:spTree>
    <p:extLst>
      <p:ext uri="{BB962C8B-B14F-4D97-AF65-F5344CB8AC3E}">
        <p14:creationId xmlns:p14="http://schemas.microsoft.com/office/powerpoint/2010/main" val="13033139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133231"/>
            <a:ext cx="10998735" cy="646331"/>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Examples</a:t>
            </a:r>
          </a:p>
          <a:p>
            <a:pPr lvl="1" algn="l"/>
            <a:endParaRPr lang="de-DE" dirty="0">
              <a:latin typeface="Arial"/>
              <a:cs typeface="Arial"/>
            </a:endParaRP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cxnSp>
        <p:nvCxnSpPr>
          <p:cNvPr id="7" name="Straight Arrow Connector 6">
            <a:extLst>
              <a:ext uri="{FF2B5EF4-FFF2-40B4-BE49-F238E27FC236}">
                <a16:creationId xmlns:a16="http://schemas.microsoft.com/office/drawing/2014/main" id="{CC65433D-102A-422B-8F71-DF0356191B51}"/>
              </a:ext>
            </a:extLst>
          </p:cNvPr>
          <p:cNvCxnSpPr/>
          <p:nvPr/>
        </p:nvCxnSpPr>
        <p:spPr>
          <a:xfrm>
            <a:off x="5711724" y="3657600"/>
            <a:ext cx="14883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02F7677-6021-47D0-981F-6584579EBAF7}"/>
              </a:ext>
            </a:extLst>
          </p:cNvPr>
          <p:cNvPicPr>
            <a:picLocks noChangeAspect="1"/>
          </p:cNvPicPr>
          <p:nvPr/>
        </p:nvPicPr>
        <p:blipFill>
          <a:blip r:embed="rId2"/>
          <a:stretch>
            <a:fillRect/>
          </a:stretch>
        </p:blipFill>
        <p:spPr>
          <a:xfrm>
            <a:off x="1316923" y="1653706"/>
            <a:ext cx="3805032" cy="447688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58BF0D6-0A6D-48BB-BC78-CCCA945BF9D5}"/>
              </a:ext>
            </a:extLst>
          </p:cNvPr>
          <p:cNvPicPr>
            <a:picLocks noChangeAspect="1"/>
          </p:cNvPicPr>
          <p:nvPr/>
        </p:nvPicPr>
        <p:blipFill>
          <a:blip r:embed="rId3"/>
          <a:stretch>
            <a:fillRect/>
          </a:stretch>
        </p:blipFill>
        <p:spPr>
          <a:xfrm>
            <a:off x="7664714" y="3062362"/>
            <a:ext cx="2057143" cy="1190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69541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668000" y="6565392"/>
            <a:ext cx="1219200" cy="137160"/>
          </a:xfrm>
          <a:prstGeom prst="rect">
            <a:avLst/>
          </a:prstGeom>
        </p:spPr>
        <p:txBody>
          <a:bodyPr/>
          <a:lstStyle/>
          <a:p>
            <a:fld id="{71D586D2-677B-458F-B417-DB589973A882}" type="slidenum">
              <a:rPr lang="en-US" smtClean="0"/>
              <a:pPr/>
              <a:t>3</a:t>
            </a:fld>
            <a:endParaRPr lang="en-US" dirty="0"/>
          </a:p>
        </p:txBody>
      </p:sp>
      <p:grpSp>
        <p:nvGrpSpPr>
          <p:cNvPr id="2" name="Group 1"/>
          <p:cNvGrpSpPr/>
          <p:nvPr/>
        </p:nvGrpSpPr>
        <p:grpSpPr>
          <a:xfrm>
            <a:off x="0" y="0"/>
            <a:ext cx="12192000" cy="6897631"/>
            <a:chOff x="0" y="-39631"/>
            <a:chExt cx="12192000" cy="6897631"/>
          </a:xfrm>
        </p:grpSpPr>
        <p:pic>
          <p:nvPicPr>
            <p:cNvPr id="7" name="Picture 2" descr="http://1.bp.blogspot.com/_6SchU8D-e1s/TQjtsuh0-tI/AAAAAAAAn4Y/0FHaAX_WEh4/s400/human-vs-robot-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630"/>
              <a:ext cx="12192000" cy="68976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http://1.bp.blogspot.com/_6SchU8D-e1s/TQjtsuh0-tI/AAAAAAAAn4Y/0FHaAX_WEh4/s400/human-vs-robot-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371" y="-39631"/>
              <a:ext cx="10390912" cy="6858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9184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133231"/>
            <a:ext cx="10998735" cy="646331"/>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Examples (custom entity „County“)</a:t>
            </a:r>
          </a:p>
          <a:p>
            <a:pPr lvl="1" algn="l"/>
            <a:endParaRPr lang="de-DE" dirty="0">
              <a:latin typeface="Arial"/>
              <a:cs typeface="Arial"/>
            </a:endParaRP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cxnSp>
        <p:nvCxnSpPr>
          <p:cNvPr id="7" name="Straight Arrow Connector 6">
            <a:extLst>
              <a:ext uri="{FF2B5EF4-FFF2-40B4-BE49-F238E27FC236}">
                <a16:creationId xmlns:a16="http://schemas.microsoft.com/office/drawing/2014/main" id="{CC65433D-102A-422B-8F71-DF0356191B51}"/>
              </a:ext>
            </a:extLst>
          </p:cNvPr>
          <p:cNvCxnSpPr/>
          <p:nvPr/>
        </p:nvCxnSpPr>
        <p:spPr>
          <a:xfrm>
            <a:off x="6198107" y="3696510"/>
            <a:ext cx="14883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5B8B0C4-D0F3-4D12-A558-21C1033F07D7}"/>
              </a:ext>
            </a:extLst>
          </p:cNvPr>
          <p:cNvPicPr>
            <a:picLocks noChangeAspect="1"/>
          </p:cNvPicPr>
          <p:nvPr/>
        </p:nvPicPr>
        <p:blipFill>
          <a:blip r:embed="rId2"/>
          <a:stretch>
            <a:fillRect/>
          </a:stretch>
        </p:blipFill>
        <p:spPr>
          <a:xfrm>
            <a:off x="528500" y="1525645"/>
            <a:ext cx="5476190" cy="449523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3C67A50-9BF2-4C36-9169-F3CA6EB4D49C}"/>
              </a:ext>
            </a:extLst>
          </p:cNvPr>
          <p:cNvPicPr>
            <a:picLocks noChangeAspect="1"/>
          </p:cNvPicPr>
          <p:nvPr/>
        </p:nvPicPr>
        <p:blipFill>
          <a:blip r:embed="rId3"/>
          <a:stretch>
            <a:fillRect/>
          </a:stretch>
        </p:blipFill>
        <p:spPr>
          <a:xfrm>
            <a:off x="7823358" y="3281410"/>
            <a:ext cx="1742857" cy="7523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25765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3" y="1103432"/>
            <a:ext cx="10998735" cy="646331"/>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Examples (custom entity „Ship“ including normalization)</a:t>
            </a:r>
          </a:p>
          <a:p>
            <a:pPr lvl="1" algn="l"/>
            <a:endParaRPr lang="de-DE" dirty="0">
              <a:latin typeface="Arial"/>
              <a:cs typeface="Arial"/>
            </a:endParaRP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cxnSp>
        <p:nvCxnSpPr>
          <p:cNvPr id="7" name="Straight Arrow Connector 6">
            <a:extLst>
              <a:ext uri="{FF2B5EF4-FFF2-40B4-BE49-F238E27FC236}">
                <a16:creationId xmlns:a16="http://schemas.microsoft.com/office/drawing/2014/main" id="{CC65433D-102A-422B-8F71-DF0356191B51}"/>
              </a:ext>
            </a:extLst>
          </p:cNvPr>
          <p:cNvCxnSpPr/>
          <p:nvPr/>
        </p:nvCxnSpPr>
        <p:spPr>
          <a:xfrm>
            <a:off x="6616397" y="3696510"/>
            <a:ext cx="14883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CF796569-3E59-4708-87DD-8C92DBE3F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249" y="1638451"/>
            <a:ext cx="5351685" cy="41161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941BF7-1BB2-4115-9A1F-3EB8FC00B3FE}"/>
              </a:ext>
            </a:extLst>
          </p:cNvPr>
          <p:cNvPicPr>
            <a:picLocks noChangeAspect="1"/>
          </p:cNvPicPr>
          <p:nvPr/>
        </p:nvPicPr>
        <p:blipFill>
          <a:blip r:embed="rId3"/>
          <a:stretch>
            <a:fillRect/>
          </a:stretch>
        </p:blipFill>
        <p:spPr>
          <a:xfrm>
            <a:off x="8747411" y="3544921"/>
            <a:ext cx="1876190" cy="4952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99725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133231"/>
            <a:ext cx="10998735" cy="2585323"/>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Can return </a:t>
            </a:r>
          </a:p>
          <a:p>
            <a:pPr marL="742950" lvl="1" indent="-285750">
              <a:buFont typeface="Arial" panose="020B0604020202020204" pitchFamily="34" charset="0"/>
              <a:buChar char="•"/>
            </a:pPr>
            <a:r>
              <a:rPr lang="de-DE" dirty="0"/>
              <a:t>a simple field</a:t>
            </a:r>
          </a:p>
          <a:p>
            <a:pPr marL="742950" lvl="1" indent="-285750">
              <a:buFont typeface="Arial" panose="020B0604020202020204" pitchFamily="34" charset="0"/>
              <a:buChar char="•"/>
            </a:pPr>
            <a:r>
              <a:rPr lang="de-DE" dirty="0"/>
              <a:t>or a table</a:t>
            </a:r>
          </a:p>
          <a:p>
            <a:pPr marL="285750" indent="-285750">
              <a:buFont typeface="Arial" panose="020B0604020202020204" pitchFamily="34" charset="0"/>
              <a:buChar char="•"/>
            </a:pPr>
            <a:r>
              <a:rPr lang="de-DE" dirty="0"/>
              <a:t>Can be filtered by</a:t>
            </a:r>
          </a:p>
          <a:p>
            <a:pPr marL="742950" lvl="1" indent="-285750">
              <a:buFont typeface="Arial" panose="020B0604020202020204" pitchFamily="34" charset="0"/>
              <a:buChar char="•"/>
            </a:pPr>
            <a:r>
              <a:rPr lang="de-DE" dirty="0"/>
              <a:t>Type</a:t>
            </a:r>
          </a:p>
          <a:p>
            <a:pPr marL="742950" lvl="1" indent="-285750">
              <a:buFont typeface="Arial" panose="020B0604020202020204" pitchFamily="34" charset="0"/>
              <a:buChar char="•"/>
            </a:pPr>
            <a:r>
              <a:rPr lang="de-DE" dirty="0"/>
              <a:t>Confidence</a:t>
            </a:r>
          </a:p>
          <a:p>
            <a:pPr marL="742950" lvl="1" indent="-285750">
              <a:buFont typeface="Arial" panose="020B0604020202020204" pitchFamily="34" charset="0"/>
              <a:buChar char="•"/>
            </a:pPr>
            <a:r>
              <a:rPr lang="de-DE" dirty="0"/>
              <a:t>Sentiment</a:t>
            </a:r>
          </a:p>
          <a:p>
            <a:pPr marL="285750" indent="-285750">
              <a:buFont typeface="Arial" panose="020B0604020202020204" pitchFamily="34" charset="0"/>
              <a:buChar char="•"/>
            </a:pPr>
            <a:endParaRPr lang="de-DE" dirty="0"/>
          </a:p>
          <a:p>
            <a:pPr lvl="1" algn="l"/>
            <a:endParaRPr lang="de-DE" dirty="0">
              <a:latin typeface="Arial"/>
              <a:cs typeface="Arial"/>
            </a:endParaRP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pic>
        <p:nvPicPr>
          <p:cNvPr id="5" name="Picture 4">
            <a:extLst>
              <a:ext uri="{FF2B5EF4-FFF2-40B4-BE49-F238E27FC236}">
                <a16:creationId xmlns:a16="http://schemas.microsoft.com/office/drawing/2014/main" id="{06270925-937C-4E44-9B45-2FE132FFCC3E}"/>
              </a:ext>
            </a:extLst>
          </p:cNvPr>
          <p:cNvPicPr>
            <a:picLocks noChangeAspect="1"/>
          </p:cNvPicPr>
          <p:nvPr/>
        </p:nvPicPr>
        <p:blipFill>
          <a:blip r:embed="rId2"/>
          <a:stretch>
            <a:fillRect/>
          </a:stretch>
        </p:blipFill>
        <p:spPr>
          <a:xfrm>
            <a:off x="5636050" y="98511"/>
            <a:ext cx="6470900" cy="514353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96604EB-6772-4DF1-819A-224E92093170}"/>
              </a:ext>
            </a:extLst>
          </p:cNvPr>
          <p:cNvPicPr>
            <a:picLocks noChangeAspect="1"/>
          </p:cNvPicPr>
          <p:nvPr/>
        </p:nvPicPr>
        <p:blipFill>
          <a:blip r:embed="rId3"/>
          <a:stretch>
            <a:fillRect/>
          </a:stretch>
        </p:blipFill>
        <p:spPr>
          <a:xfrm>
            <a:off x="2849580" y="3211957"/>
            <a:ext cx="2971429" cy="29047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43280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094318"/>
            <a:ext cx="10998735" cy="3970318"/>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Using sentiment on entity level (a proof of concept done in 2018 with a different NLP engine)</a:t>
            </a:r>
          </a:p>
          <a:p>
            <a:pPr marL="742950" lvl="1" indent="-285750">
              <a:buFont typeface="Arial" panose="020B0604020202020204" pitchFamily="34" charset="0"/>
              <a:buChar char="•"/>
            </a:pPr>
            <a:r>
              <a:rPr lang="de-DE" dirty="0"/>
              <a:t>Downloaded Amazon reviews for a specific sony headset</a:t>
            </a:r>
          </a:p>
          <a:p>
            <a:pPr marL="742950" lvl="1" indent="-285750">
              <a:buFont typeface="Arial" panose="020B0604020202020204" pitchFamily="34" charset="0"/>
              <a:buChar char="•"/>
            </a:pPr>
            <a:r>
              <a:rPr lang="de-DE" dirty="0"/>
              <a:t>Extracted entities of type „object“ (plug, cable, sound, comfort, design, etc.)</a:t>
            </a:r>
          </a:p>
          <a:p>
            <a:pPr marL="742950" lvl="1" indent="-285750">
              <a:buFont typeface="Arial" panose="020B0604020202020204" pitchFamily="34" charset="0"/>
              <a:buChar char="•"/>
            </a:pPr>
            <a:r>
              <a:rPr lang="de-DE" dirty="0"/>
              <a:t>Stored the sentiment scores associated with these entities in a database</a:t>
            </a:r>
          </a:p>
          <a:p>
            <a:pPr marL="742950" lvl="1" indent="-285750">
              <a:buFont typeface="Arial" panose="020B0604020202020204" pitchFamily="34" charset="0"/>
              <a:buChar char="•"/>
            </a:pPr>
            <a:r>
              <a:rPr lang="de-DE" dirty="0"/>
              <a:t>Normalized the entities ( „design“ = „optics“ etc.)</a:t>
            </a:r>
          </a:p>
          <a:p>
            <a:pPr marL="742950" lvl="1" indent="-285750">
              <a:buFont typeface="Arial" panose="020B0604020202020204" pitchFamily="34" charset="0"/>
              <a:buChar char="•"/>
            </a:pPr>
            <a:r>
              <a:rPr lang="de-DE" dirty="0"/>
              <a:t>Could identify a clear trend: Design and comfort great, but cable bad (too short, breaks easily etc)</a:t>
            </a:r>
          </a:p>
          <a:p>
            <a:pPr marL="742950" lvl="1"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This works only on large amounts of data</a:t>
            </a:r>
          </a:p>
          <a:p>
            <a:pPr marL="285750" indent="-285750">
              <a:buFont typeface="Arial" panose="020B0604020202020204" pitchFamily="34" charset="0"/>
              <a:buChar char="•"/>
            </a:pPr>
            <a:r>
              <a:rPr lang="de-DE" dirty="0"/>
              <a:t>It oly provides trends and indicators</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Think of applying this to</a:t>
            </a:r>
          </a:p>
          <a:p>
            <a:pPr marL="742950" lvl="1" indent="-285750">
              <a:buFont typeface="Arial" panose="020B0604020202020204" pitchFamily="34" charset="0"/>
              <a:buChar char="•"/>
            </a:pPr>
            <a:r>
              <a:rPr lang="de-DE" dirty="0"/>
              <a:t>Reviews of a customer product or service on Amazon, hotels.com, twitter, facebook etc</a:t>
            </a:r>
          </a:p>
          <a:p>
            <a:pPr marL="742950" lvl="1" indent="-285750">
              <a:buFont typeface="Arial" panose="020B0604020202020204" pitchFamily="34" charset="0"/>
              <a:buChar char="•"/>
            </a:pPr>
            <a:r>
              <a:rPr lang="de-DE" dirty="0"/>
              <a:t>Detect trends and red flags</a:t>
            </a:r>
          </a:p>
          <a:p>
            <a:pPr lvl="1" algn="l"/>
            <a:endParaRPr lang="de-DE" dirty="0">
              <a:latin typeface="Arial"/>
              <a:cs typeface="Arial"/>
            </a:endParaRP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spTree>
    <p:extLst>
      <p:ext uri="{BB962C8B-B14F-4D97-AF65-F5344CB8AC3E}">
        <p14:creationId xmlns:p14="http://schemas.microsoft.com/office/powerpoint/2010/main" val="162508164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133230"/>
            <a:ext cx="10998735" cy="1754326"/>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Customizing entities</a:t>
            </a:r>
          </a:p>
          <a:p>
            <a:pPr marL="742950" lvl="1" indent="-285750">
              <a:buFont typeface="Arial" panose="020B0604020202020204" pitchFamily="34" charset="0"/>
              <a:buChar char="•"/>
            </a:pPr>
            <a:r>
              <a:rPr lang="de-DE" dirty="0"/>
              <a:t>First. Read documentation! As this is a service pack, detailed documentation is only in the release notes!</a:t>
            </a:r>
          </a:p>
          <a:p>
            <a:pPr marL="742950" lvl="1" indent="-285750">
              <a:buFont typeface="Arial" panose="020B0604020202020204" pitchFamily="34" charset="0"/>
              <a:buChar char="•"/>
            </a:pPr>
            <a:r>
              <a:rPr lang="de-DE" dirty="0"/>
              <a:t>Create custom entity files in specific subfolders within the project</a:t>
            </a:r>
          </a:p>
          <a:p>
            <a:pPr marL="742950" lvl="1" indent="-285750">
              <a:buFont typeface="Arial" panose="020B0604020202020204" pitchFamily="34" charset="0"/>
              <a:buChar char="•"/>
            </a:pPr>
            <a:r>
              <a:rPr lang="de-DE" dirty="0"/>
              <a:t>KTM takes care of deploying the custom entitiy files</a:t>
            </a:r>
          </a:p>
          <a:p>
            <a:pPr lvl="1" algn="l"/>
            <a:endParaRPr lang="de-DE" dirty="0">
              <a:latin typeface="Arial"/>
              <a:cs typeface="Arial"/>
            </a:endParaRP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pic>
        <p:nvPicPr>
          <p:cNvPr id="3" name="Picture 2">
            <a:extLst>
              <a:ext uri="{FF2B5EF4-FFF2-40B4-BE49-F238E27FC236}">
                <a16:creationId xmlns:a16="http://schemas.microsoft.com/office/drawing/2014/main" id="{339055CF-F8FC-4AAF-A426-B80A3147BF13}"/>
              </a:ext>
            </a:extLst>
          </p:cNvPr>
          <p:cNvPicPr>
            <a:picLocks noChangeAspect="1"/>
          </p:cNvPicPr>
          <p:nvPr/>
        </p:nvPicPr>
        <p:blipFill>
          <a:blip r:embed="rId2"/>
          <a:stretch>
            <a:fillRect/>
          </a:stretch>
        </p:blipFill>
        <p:spPr>
          <a:xfrm>
            <a:off x="4263988" y="3201081"/>
            <a:ext cx="6971428" cy="2790476"/>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CBB8FA4F-2EFA-433F-A2A6-66B3241497F8}"/>
              </a:ext>
            </a:extLst>
          </p:cNvPr>
          <p:cNvCxnSpPr/>
          <p:nvPr/>
        </p:nvCxnSpPr>
        <p:spPr>
          <a:xfrm>
            <a:off x="3814830" y="3891063"/>
            <a:ext cx="14883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1B70292-1D3B-456C-8F6F-5E42AD4BDD94}"/>
              </a:ext>
            </a:extLst>
          </p:cNvPr>
          <p:cNvCxnSpPr/>
          <p:nvPr/>
        </p:nvCxnSpPr>
        <p:spPr>
          <a:xfrm>
            <a:off x="4417945" y="4435812"/>
            <a:ext cx="14883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FF68A63-A98D-4BD0-9773-8B4C2B1C0EBD}"/>
              </a:ext>
            </a:extLst>
          </p:cNvPr>
          <p:cNvCxnSpPr/>
          <p:nvPr/>
        </p:nvCxnSpPr>
        <p:spPr>
          <a:xfrm>
            <a:off x="5721452" y="5865778"/>
            <a:ext cx="14883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3754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133230"/>
            <a:ext cx="10998735" cy="2308324"/>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Customizing entities</a:t>
            </a:r>
          </a:p>
          <a:p>
            <a:pPr marL="742950" lvl="1" indent="-285750">
              <a:buFont typeface="Arial" panose="020B0604020202020204" pitchFamily="34" charset="0"/>
              <a:buChar char="•"/>
            </a:pPr>
            <a:r>
              <a:rPr lang="de-DE" dirty="0"/>
              <a:t>Format</a:t>
            </a:r>
          </a:p>
          <a:p>
            <a:pPr marL="1200150" lvl="2" indent="-285750">
              <a:buFont typeface="Arial" panose="020B0604020202020204" pitchFamily="34" charset="0"/>
              <a:buChar char="•"/>
            </a:pPr>
            <a:r>
              <a:rPr lang="de-DE" dirty="0"/>
              <a:t>Entity String&lt;TAB&gt;Entity SubType&lt;TAB&gt;Normalize Entity</a:t>
            </a:r>
          </a:p>
          <a:p>
            <a:pPr marL="742950" lvl="1" indent="-285750">
              <a:buFont typeface="Arial" panose="020B0604020202020204" pitchFamily="34" charset="0"/>
              <a:buChar char="•"/>
            </a:pPr>
            <a:r>
              <a:rPr lang="de-DE" dirty="0"/>
              <a:t>Filename</a:t>
            </a:r>
          </a:p>
          <a:p>
            <a:pPr marL="1200150" lvl="2" indent="-285750">
              <a:buFont typeface="Arial" panose="020B0604020202020204" pitchFamily="34" charset="0"/>
              <a:buChar char="•"/>
            </a:pPr>
            <a:r>
              <a:rPr lang="de-DE" dirty="0"/>
              <a:t>Ship.cdl</a:t>
            </a:r>
          </a:p>
          <a:p>
            <a:pPr marL="1200150" lvl="2" indent="-285750">
              <a:buFont typeface="Arial" panose="020B0604020202020204" pitchFamily="34" charset="0"/>
              <a:buChar char="•"/>
            </a:pPr>
            <a:r>
              <a:rPr lang="de-DE" dirty="0">
                <a:sym typeface="Wingdings" panose="05000000000000000000" pitchFamily="2" charset="2"/>
              </a:rPr>
              <a:t> „Ship“ = Entity Type</a:t>
            </a:r>
          </a:p>
          <a:p>
            <a:pPr marL="1200150" lvl="2" indent="-285750">
              <a:buFont typeface="Arial" panose="020B0604020202020204" pitchFamily="34" charset="0"/>
              <a:buChar char="•"/>
            </a:pPr>
            <a:r>
              <a:rPr lang="de-DE" dirty="0">
                <a:sym typeface="Wingdings" panose="05000000000000000000" pitchFamily="2" charset="2"/>
              </a:rPr>
              <a:t>„.cdl“ ending required</a:t>
            </a:r>
            <a:endParaRPr lang="de-DE" dirty="0"/>
          </a:p>
          <a:p>
            <a:pPr lvl="1" algn="l"/>
            <a:endParaRPr lang="de-DE" dirty="0">
              <a:latin typeface="Arial"/>
              <a:cs typeface="Arial"/>
            </a:endParaRP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spTree>
    <p:extLst>
      <p:ext uri="{BB962C8B-B14F-4D97-AF65-F5344CB8AC3E}">
        <p14:creationId xmlns:p14="http://schemas.microsoft.com/office/powerpoint/2010/main" val="20163049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133231"/>
            <a:ext cx="10998735" cy="1200329"/>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Mentions</a:t>
            </a:r>
          </a:p>
          <a:p>
            <a:pPr marL="742950" lvl="1" indent="-285750">
              <a:buFont typeface="Arial" panose="020B0604020202020204" pitchFamily="34" charset="0"/>
              <a:buChar char="•"/>
            </a:pPr>
            <a:r>
              <a:rPr lang="de-DE" dirty="0"/>
              <a:t>Locator test dialog highlights only one mention (most relevant one)</a:t>
            </a:r>
          </a:p>
          <a:p>
            <a:pPr marL="742950" lvl="1" indent="-285750">
              <a:buFont typeface="Arial" panose="020B0604020202020204" pitchFamily="34" charset="0"/>
              <a:buChar char="•"/>
            </a:pPr>
            <a:r>
              <a:rPr lang="de-DE" dirty="0"/>
              <a:t>Tooltip indicates there are more</a:t>
            </a:r>
          </a:p>
          <a:p>
            <a:pPr lvl="1" algn="l"/>
            <a:endParaRPr lang="de-DE" dirty="0">
              <a:latin typeface="Arial"/>
              <a:cs typeface="Arial"/>
            </a:endParaRP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pic>
        <p:nvPicPr>
          <p:cNvPr id="3" name="Picture 2">
            <a:extLst>
              <a:ext uri="{FF2B5EF4-FFF2-40B4-BE49-F238E27FC236}">
                <a16:creationId xmlns:a16="http://schemas.microsoft.com/office/drawing/2014/main" id="{965A7B69-394C-4095-A60B-4126F0EF7923}"/>
              </a:ext>
            </a:extLst>
          </p:cNvPr>
          <p:cNvPicPr>
            <a:picLocks noChangeAspect="1"/>
          </p:cNvPicPr>
          <p:nvPr/>
        </p:nvPicPr>
        <p:blipFill>
          <a:blip r:embed="rId2"/>
          <a:stretch>
            <a:fillRect/>
          </a:stretch>
        </p:blipFill>
        <p:spPr>
          <a:xfrm>
            <a:off x="4808711" y="1968964"/>
            <a:ext cx="5666667" cy="18857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29495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94EA86B-A02D-4BDD-B6C1-6B432B8E30FD}"/>
              </a:ext>
            </a:extLst>
          </p:cNvPr>
          <p:cNvGrpSpPr/>
          <p:nvPr/>
        </p:nvGrpSpPr>
        <p:grpSpPr>
          <a:xfrm>
            <a:off x="3539857" y="1896894"/>
            <a:ext cx="8650556" cy="4526574"/>
            <a:chOff x="3538269" y="1896894"/>
            <a:chExt cx="8650556" cy="4526574"/>
          </a:xfrm>
        </p:grpSpPr>
        <p:pic>
          <p:nvPicPr>
            <p:cNvPr id="4" name="Picture 3">
              <a:extLst>
                <a:ext uri="{FF2B5EF4-FFF2-40B4-BE49-F238E27FC236}">
                  <a16:creationId xmlns:a16="http://schemas.microsoft.com/office/drawing/2014/main" id="{35482005-2243-4B0A-AD47-06D28FDCE791}"/>
                </a:ext>
              </a:extLst>
            </p:cNvPr>
            <p:cNvPicPr>
              <a:picLocks noChangeAspect="1"/>
            </p:cNvPicPr>
            <p:nvPr/>
          </p:nvPicPr>
          <p:blipFill>
            <a:blip r:embed="rId2"/>
            <a:stretch>
              <a:fillRect/>
            </a:stretch>
          </p:blipFill>
          <p:spPr>
            <a:xfrm>
              <a:off x="3538269" y="1896894"/>
              <a:ext cx="8650556" cy="452657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009F4B77-18A9-4B20-8032-8236B2E41307}"/>
                </a:ext>
              </a:extLst>
            </p:cNvPr>
            <p:cNvPicPr>
              <a:picLocks noChangeAspect="1"/>
            </p:cNvPicPr>
            <p:nvPr/>
          </p:nvPicPr>
          <p:blipFill>
            <a:blip r:embed="rId3"/>
            <a:stretch>
              <a:fillRect/>
            </a:stretch>
          </p:blipFill>
          <p:spPr>
            <a:xfrm>
              <a:off x="6149214" y="2348766"/>
              <a:ext cx="4726310" cy="3341992"/>
            </a:xfrm>
            <a:prstGeom prst="rect">
              <a:avLst/>
            </a:prstGeom>
          </p:spPr>
        </p:pic>
      </p:grpSp>
      <p:sp>
        <p:nvSpPr>
          <p:cNvPr id="11" name="TextBox 10">
            <a:extLst>
              <a:ext uri="{FF2B5EF4-FFF2-40B4-BE49-F238E27FC236}">
                <a16:creationId xmlns:a16="http://schemas.microsoft.com/office/drawing/2014/main" id="{D813E1DD-87D6-4C4A-B1C3-A45919E31535}"/>
              </a:ext>
            </a:extLst>
          </p:cNvPr>
          <p:cNvSpPr txBox="1"/>
          <p:nvPr/>
        </p:nvSpPr>
        <p:spPr>
          <a:xfrm>
            <a:off x="596634" y="1133230"/>
            <a:ext cx="10998735" cy="923330"/>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Mentions</a:t>
            </a:r>
          </a:p>
          <a:p>
            <a:pPr marL="742950" lvl="1" indent="-285750">
              <a:buFont typeface="Arial" panose="020B0604020202020204" pitchFamily="34" charset="0"/>
              <a:buChar char="•"/>
            </a:pPr>
            <a:r>
              <a:rPr lang="de-DE" dirty="0"/>
              <a:t>Details in XDocBrowser</a:t>
            </a:r>
          </a:p>
          <a:p>
            <a:pPr lvl="1" algn="l"/>
            <a:endParaRPr lang="de-DE" dirty="0">
              <a:latin typeface="Arial"/>
              <a:cs typeface="Arial"/>
            </a:endParaRP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pic>
        <p:nvPicPr>
          <p:cNvPr id="5" name="Picture 4">
            <a:extLst>
              <a:ext uri="{FF2B5EF4-FFF2-40B4-BE49-F238E27FC236}">
                <a16:creationId xmlns:a16="http://schemas.microsoft.com/office/drawing/2014/main" id="{39CDE542-1730-43CD-91B3-5E7E9F029578}"/>
              </a:ext>
            </a:extLst>
          </p:cNvPr>
          <p:cNvPicPr>
            <a:picLocks noChangeAspect="1"/>
          </p:cNvPicPr>
          <p:nvPr/>
        </p:nvPicPr>
        <p:blipFill>
          <a:blip r:embed="rId4"/>
          <a:stretch>
            <a:fillRect/>
          </a:stretch>
        </p:blipFill>
        <p:spPr>
          <a:xfrm>
            <a:off x="196113" y="2522250"/>
            <a:ext cx="2977344" cy="3202521"/>
          </a:xfrm>
          <a:prstGeom prst="rect">
            <a:avLst/>
          </a:prstGeom>
          <a:ln>
            <a:noFill/>
          </a:ln>
          <a:effectLst>
            <a:outerShdw blurRad="292100" dist="139700" dir="2700000" algn="tl" rotWithShape="0">
              <a:srgbClr val="333333">
                <a:alpha val="65000"/>
              </a:srgbClr>
            </a:outerShdw>
          </a:effectLst>
        </p:spPr>
      </p:pic>
      <p:cxnSp>
        <p:nvCxnSpPr>
          <p:cNvPr id="7" name="Straight Connector 6">
            <a:extLst>
              <a:ext uri="{FF2B5EF4-FFF2-40B4-BE49-F238E27FC236}">
                <a16:creationId xmlns:a16="http://schemas.microsoft.com/office/drawing/2014/main" id="{E2E3C956-24F2-4C3A-9DC5-CC2B1B8C6FAE}"/>
              </a:ext>
            </a:extLst>
          </p:cNvPr>
          <p:cNvCxnSpPr>
            <a:cxnSpLocks/>
          </p:cNvCxnSpPr>
          <p:nvPr/>
        </p:nvCxnSpPr>
        <p:spPr>
          <a:xfrm>
            <a:off x="3173457" y="2522250"/>
            <a:ext cx="514914" cy="16258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EDE760-E565-4150-9990-2F7795262199}"/>
              </a:ext>
            </a:extLst>
          </p:cNvPr>
          <p:cNvCxnSpPr>
            <a:cxnSpLocks/>
          </p:cNvCxnSpPr>
          <p:nvPr/>
        </p:nvCxnSpPr>
        <p:spPr>
          <a:xfrm flipV="1">
            <a:off x="3173457" y="4006702"/>
            <a:ext cx="480794" cy="171806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40818F-DE80-42D0-819C-6818BE42C5EE}"/>
              </a:ext>
            </a:extLst>
          </p:cNvPr>
          <p:cNvSpPr/>
          <p:nvPr/>
        </p:nvSpPr>
        <p:spPr>
          <a:xfrm>
            <a:off x="196113" y="2496324"/>
            <a:ext cx="2977344" cy="322844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57150">
                <a:solidFill>
                  <a:schemeClr val="tx1"/>
                </a:solidFill>
              </a:ln>
            </a:endParaRPr>
          </a:p>
        </p:txBody>
      </p:sp>
      <p:sp>
        <p:nvSpPr>
          <p:cNvPr id="14" name="Rectangle 13">
            <a:extLst>
              <a:ext uri="{FF2B5EF4-FFF2-40B4-BE49-F238E27FC236}">
                <a16:creationId xmlns:a16="http://schemas.microsoft.com/office/drawing/2014/main" id="{D0717E0C-3017-46D2-BCC0-B4384B404100}"/>
              </a:ext>
            </a:extLst>
          </p:cNvPr>
          <p:cNvSpPr/>
          <p:nvPr/>
        </p:nvSpPr>
        <p:spPr>
          <a:xfrm>
            <a:off x="3654251" y="2657994"/>
            <a:ext cx="1230622" cy="134870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57150">
                <a:solidFill>
                  <a:schemeClr val="tx1"/>
                </a:solidFill>
              </a:ln>
            </a:endParaRPr>
          </a:p>
        </p:txBody>
      </p:sp>
    </p:spTree>
    <p:extLst>
      <p:ext uri="{BB962C8B-B14F-4D97-AF65-F5344CB8AC3E}">
        <p14:creationId xmlns:p14="http://schemas.microsoft.com/office/powerpoint/2010/main" val="42478557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133230"/>
            <a:ext cx="10998735" cy="923330"/>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Scripting</a:t>
            </a:r>
          </a:p>
          <a:p>
            <a:pPr marL="742950" lvl="1" indent="-285750">
              <a:buFont typeface="Arial" panose="020B0604020202020204" pitchFamily="34" charset="0"/>
              <a:buChar char="•"/>
            </a:pPr>
            <a:r>
              <a:rPr lang="de-DE" dirty="0">
                <a:latin typeface="Arial"/>
                <a:cs typeface="Arial"/>
              </a:rPr>
              <a:t>Example 1: </a:t>
            </a:r>
            <a:r>
              <a:rPr lang="en-US" dirty="0" err="1">
                <a:latin typeface="Courier New" panose="02070309020205020404" pitchFamily="49" charset="0"/>
                <a:cs typeface="Courier New" panose="02070309020205020404" pitchFamily="49" charset="0"/>
              </a:rPr>
              <a:t>pXDoc.Nlp.NamedEntities</a:t>
            </a:r>
            <a:r>
              <a:rPr lang="en-US" dirty="0">
                <a:latin typeface="Courier New" panose="02070309020205020404" pitchFamily="49" charset="0"/>
                <a:cs typeface="Courier New" panose="02070309020205020404" pitchFamily="49" charset="0"/>
              </a:rPr>
              <a:t>(1).Mentions(1).Confidence</a:t>
            </a:r>
            <a:r>
              <a:rPr lang="de-DE" dirty="0">
                <a:latin typeface="Arial"/>
                <a:cs typeface="Arial"/>
              </a:rPr>
              <a:t> </a:t>
            </a:r>
          </a:p>
          <a:p>
            <a:pPr marL="742950" lvl="1" indent="-285750">
              <a:buFont typeface="Arial" panose="020B0604020202020204" pitchFamily="34" charset="0"/>
              <a:buChar char="•"/>
            </a:pPr>
            <a:r>
              <a:rPr lang="de-DE" dirty="0">
                <a:latin typeface="Arial"/>
                <a:cs typeface="Arial"/>
              </a:rPr>
              <a:t>Example 2 (a script locator that returns a custom filtered entity set):</a:t>
            </a:r>
            <a:endParaRPr lang="de-DE"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pic>
        <p:nvPicPr>
          <p:cNvPr id="3" name="Picture 2">
            <a:extLst>
              <a:ext uri="{FF2B5EF4-FFF2-40B4-BE49-F238E27FC236}">
                <a16:creationId xmlns:a16="http://schemas.microsoft.com/office/drawing/2014/main" id="{32E12D81-8242-4CF4-BB16-1D04CA23F31C}"/>
              </a:ext>
            </a:extLst>
          </p:cNvPr>
          <p:cNvPicPr>
            <a:picLocks noChangeAspect="1"/>
          </p:cNvPicPr>
          <p:nvPr/>
        </p:nvPicPr>
        <p:blipFill>
          <a:blip r:embed="rId2"/>
          <a:stretch>
            <a:fillRect/>
          </a:stretch>
        </p:blipFill>
        <p:spPr>
          <a:xfrm>
            <a:off x="1326202" y="2441769"/>
            <a:ext cx="9695238" cy="36476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8338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133231"/>
            <a:ext cx="10998735" cy="646331"/>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Raw NLP engine results</a:t>
            </a:r>
          </a:p>
          <a:p>
            <a:pPr marL="285750" indent="-2857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pXDoc.Nlp.NamedEntities.RawJson</a:t>
            </a:r>
            <a:endParaRPr lang="de-DE" dirty="0"/>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pic>
        <p:nvPicPr>
          <p:cNvPr id="4" name="Picture 3">
            <a:extLst>
              <a:ext uri="{FF2B5EF4-FFF2-40B4-BE49-F238E27FC236}">
                <a16:creationId xmlns:a16="http://schemas.microsoft.com/office/drawing/2014/main" id="{4BD4D2B4-FA9A-43FF-984F-5F7F982780A9}"/>
              </a:ext>
            </a:extLst>
          </p:cNvPr>
          <p:cNvPicPr>
            <a:picLocks noChangeAspect="1"/>
          </p:cNvPicPr>
          <p:nvPr/>
        </p:nvPicPr>
        <p:blipFill>
          <a:blip r:embed="rId2"/>
          <a:stretch>
            <a:fillRect/>
          </a:stretch>
        </p:blipFill>
        <p:spPr>
          <a:xfrm>
            <a:off x="443994" y="2149119"/>
            <a:ext cx="2704762" cy="382857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5AC84E6-C087-46DE-8882-83F65DFEA53E}"/>
              </a:ext>
            </a:extLst>
          </p:cNvPr>
          <p:cNvPicPr>
            <a:picLocks noChangeAspect="1"/>
          </p:cNvPicPr>
          <p:nvPr/>
        </p:nvPicPr>
        <p:blipFill>
          <a:blip r:embed="rId3"/>
          <a:stretch>
            <a:fillRect/>
          </a:stretch>
        </p:blipFill>
        <p:spPr>
          <a:xfrm>
            <a:off x="6152300" y="457296"/>
            <a:ext cx="5781892" cy="5773313"/>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ACCDA273-197E-47B1-BD45-00A466E6F018}"/>
              </a:ext>
            </a:extLst>
          </p:cNvPr>
          <p:cNvCxnSpPr>
            <a:cxnSpLocks/>
          </p:cNvCxnSpPr>
          <p:nvPr/>
        </p:nvCxnSpPr>
        <p:spPr>
          <a:xfrm flipV="1">
            <a:off x="3148756" y="3706238"/>
            <a:ext cx="2679700" cy="21692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4351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71D586D2-677B-458F-B417-DB589973A882}" type="slidenum">
              <a:rPr lang="en-US" smtClean="0"/>
              <a:pPr/>
              <a:t>4</a:t>
            </a:fld>
            <a:endParaRPr lang="en-US" dirty="0"/>
          </a:p>
        </p:txBody>
      </p:sp>
      <p:sp>
        <p:nvSpPr>
          <p:cNvPr id="3" name="Content Placeholder 2">
            <a:extLst>
              <a:ext uri="{FF2B5EF4-FFF2-40B4-BE49-F238E27FC236}">
                <a16:creationId xmlns:a16="http://schemas.microsoft.com/office/drawing/2014/main" id="{269503B3-537A-4D4F-8AD4-811B43E218A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3973FDE-104F-48EA-97E4-6F83E2B622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12191998" cy="6857999"/>
          </a:xfrm>
          <a:prstGeom prst="rect">
            <a:avLst/>
          </a:prstGeom>
        </p:spPr>
      </p:pic>
    </p:spTree>
    <p:extLst>
      <p:ext uri="{BB962C8B-B14F-4D97-AF65-F5344CB8AC3E}">
        <p14:creationId xmlns:p14="http://schemas.microsoft.com/office/powerpoint/2010/main" val="155188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3E1DD-87D6-4C4A-B1C3-A45919E31535}"/>
              </a:ext>
            </a:extLst>
          </p:cNvPr>
          <p:cNvSpPr txBox="1"/>
          <p:nvPr/>
        </p:nvSpPr>
        <p:spPr>
          <a:xfrm>
            <a:off x="596634" y="1133231"/>
            <a:ext cx="10998735" cy="4185761"/>
          </a:xfrm>
          <a:prstGeom prst="rect">
            <a:avLst/>
          </a:prstGeom>
          <a:noFill/>
        </p:spPr>
        <p:txBody>
          <a:bodyPr wrap="square" numCol="1" rtlCol="0" anchor="t">
            <a:spAutoFit/>
          </a:bodyPr>
          <a:lstStyle/>
          <a:p>
            <a:pPr marL="285750" indent="-285750">
              <a:buFont typeface="Arial" panose="020B0604020202020204" pitchFamily="34" charset="0"/>
              <a:buChar char="•"/>
            </a:pPr>
            <a:r>
              <a:rPr lang="de-DE" dirty="0"/>
              <a:t>Raw NLP engine results</a:t>
            </a:r>
          </a:p>
          <a:p>
            <a:pPr marL="742950" lvl="1" indent="-285750">
              <a:buFont typeface="Arial" panose="020B0604020202020204" pitchFamily="34" charset="0"/>
              <a:buChar char="•"/>
            </a:pPr>
            <a:r>
              <a:rPr lang="de-DE" dirty="0"/>
              <a:t>Additional NLP information, like Summaries and Themes</a:t>
            </a:r>
          </a:p>
          <a:p>
            <a:pPr marL="742950" lvl="1" indent="-285750">
              <a:buFont typeface="Arial" panose="020B0604020202020204" pitchFamily="34" charset="0"/>
              <a:buChar char="•"/>
            </a:pPr>
            <a:r>
              <a:rPr lang="de-DE" dirty="0"/>
              <a:t>E.g. All themes found in the previous „Tennis“ document:</a:t>
            </a:r>
          </a:p>
          <a:p>
            <a:pPr marL="1200150" lvl="2" indent="-285750">
              <a:buFont typeface="Arial" panose="020B0604020202020204" pitchFamily="34" charset="0"/>
              <a:buChar char="•"/>
            </a:pPr>
            <a:r>
              <a:rPr lang="en-US" dirty="0"/>
              <a:t> </a:t>
            </a:r>
            <a:r>
              <a:rPr lang="en-US" sz="1600" dirty="0"/>
              <a:t>"</a:t>
            </a:r>
            <a:r>
              <a:rPr lang="en-US" sz="1600" dirty="0" err="1"/>
              <a:t>sTheme</a:t>
            </a:r>
            <a:r>
              <a:rPr lang="en-US" sz="1600" dirty="0"/>
              <a:t>": "major titles",</a:t>
            </a:r>
          </a:p>
          <a:p>
            <a:pPr marL="1200150" lvl="2" indent="-285750">
              <a:buFont typeface="Arial" panose="020B0604020202020204" pitchFamily="34" charset="0"/>
              <a:buChar char="•"/>
            </a:pPr>
            <a:r>
              <a:rPr lang="en-US" sz="1600" dirty="0"/>
              <a:t> "</a:t>
            </a:r>
            <a:r>
              <a:rPr lang="en-US" sz="1600" dirty="0" err="1"/>
              <a:t>sTheme</a:t>
            </a:r>
            <a:r>
              <a:rPr lang="en-US" sz="1600" dirty="0"/>
              <a:t>": "full match",</a:t>
            </a:r>
          </a:p>
          <a:p>
            <a:pPr marL="1200150" lvl="2" indent="-285750">
              <a:buFont typeface="Arial" panose="020B0604020202020204" pitchFamily="34" charset="0"/>
              <a:buChar char="•"/>
            </a:pPr>
            <a:r>
              <a:rPr lang="en-US" sz="1600" dirty="0"/>
              <a:t> "</a:t>
            </a:r>
            <a:r>
              <a:rPr lang="en-US" sz="1600" dirty="0" err="1"/>
              <a:t>sTheme</a:t>
            </a:r>
            <a:r>
              <a:rPr lang="en-US" sz="1600" dirty="0"/>
              <a:t>": "court interview",</a:t>
            </a:r>
          </a:p>
          <a:p>
            <a:pPr marL="1200150" lvl="2" indent="-285750">
              <a:buFont typeface="Arial" panose="020B0604020202020204" pitchFamily="34" charset="0"/>
              <a:buChar char="•"/>
            </a:pPr>
            <a:r>
              <a:rPr lang="en-US" sz="1600" dirty="0"/>
              <a:t> "</a:t>
            </a:r>
            <a:r>
              <a:rPr lang="en-US" sz="1600" dirty="0" err="1"/>
              <a:t>sTheme</a:t>
            </a:r>
            <a:r>
              <a:rPr lang="en-US" sz="1600" dirty="0"/>
              <a:t>": "left shoulder injury",</a:t>
            </a:r>
          </a:p>
          <a:p>
            <a:pPr marL="1200150" lvl="2" indent="-285750">
              <a:buFont typeface="Arial" panose="020B0604020202020204" pitchFamily="34" charset="0"/>
              <a:buChar char="•"/>
            </a:pPr>
            <a:r>
              <a:rPr lang="en-US" sz="1600" dirty="0"/>
              <a:t> "</a:t>
            </a:r>
            <a:r>
              <a:rPr lang="en-US" sz="1600" dirty="0" err="1"/>
              <a:t>sTheme</a:t>
            </a:r>
            <a:r>
              <a:rPr lang="en-US" sz="1600" dirty="0"/>
              <a:t>": "third set",</a:t>
            </a:r>
          </a:p>
          <a:p>
            <a:pPr marL="1200150" lvl="2" indent="-285750">
              <a:buFont typeface="Arial" panose="020B0604020202020204" pitchFamily="34" charset="0"/>
              <a:buChar char="•"/>
            </a:pPr>
            <a:r>
              <a:rPr lang="en-US" sz="1600" dirty="0"/>
              <a:t> "</a:t>
            </a:r>
            <a:r>
              <a:rPr lang="en-US" sz="1600" dirty="0" err="1"/>
              <a:t>sTheme</a:t>
            </a:r>
            <a:r>
              <a:rPr lang="en-US" sz="1600" dirty="0"/>
              <a:t>": "eliciting boos",</a:t>
            </a:r>
          </a:p>
          <a:p>
            <a:pPr marL="1200150" lvl="2" indent="-285750">
              <a:buFont typeface="Arial" panose="020B0604020202020204" pitchFamily="34" charset="0"/>
              <a:buChar char="•"/>
            </a:pPr>
            <a:r>
              <a:rPr lang="en-US" sz="1600" dirty="0"/>
              <a:t> "</a:t>
            </a:r>
            <a:r>
              <a:rPr lang="en-US" sz="1600" dirty="0" err="1"/>
              <a:t>sTheme</a:t>
            </a:r>
            <a:r>
              <a:rPr lang="en-US" sz="1600" dirty="0"/>
              <a:t>": "good friend",</a:t>
            </a:r>
          </a:p>
          <a:p>
            <a:pPr marL="1200150" lvl="2" indent="-285750">
              <a:buFont typeface="Arial" panose="020B0604020202020204" pitchFamily="34" charset="0"/>
              <a:buChar char="•"/>
            </a:pPr>
            <a:r>
              <a:rPr lang="en-US" sz="1600" dirty="0"/>
              <a:t> "</a:t>
            </a:r>
            <a:r>
              <a:rPr lang="en-US" sz="1600" dirty="0" err="1"/>
              <a:t>sTheme</a:t>
            </a:r>
            <a:r>
              <a:rPr lang="en-US" sz="1600" dirty="0"/>
              <a:t>": "amazing champion",</a:t>
            </a:r>
          </a:p>
          <a:p>
            <a:pPr marL="1200150" lvl="2" indent="-285750">
              <a:buFont typeface="Arial" panose="020B0604020202020204" pitchFamily="34" charset="0"/>
              <a:buChar char="•"/>
            </a:pPr>
            <a:r>
              <a:rPr lang="en-US" sz="1600" dirty="0"/>
              <a:t> "</a:t>
            </a:r>
            <a:r>
              <a:rPr lang="en-US" sz="1600" dirty="0" err="1"/>
              <a:t>sTheme</a:t>
            </a:r>
            <a:r>
              <a:rPr lang="en-US" sz="1600" dirty="0"/>
              <a:t>": "time men",</a:t>
            </a:r>
          </a:p>
          <a:p>
            <a:pPr marL="1200150" lvl="2" indent="-285750">
              <a:buFont typeface="Arial" panose="020B0604020202020204" pitchFamily="34" charset="0"/>
              <a:buChar char="•"/>
            </a:pPr>
            <a:r>
              <a:rPr lang="en-US" sz="1600" dirty="0"/>
              <a:t> "</a:t>
            </a:r>
            <a:r>
              <a:rPr lang="en-US" sz="1600" dirty="0" err="1"/>
              <a:t>sTheme</a:t>
            </a:r>
            <a:r>
              <a:rPr lang="en-US" sz="1600" dirty="0"/>
              <a:t>": "really sorry",</a:t>
            </a:r>
          </a:p>
          <a:p>
            <a:pPr marL="1200150" lvl="2" indent="-285750">
              <a:buFont typeface="Arial" panose="020B0604020202020204" pitchFamily="34" charset="0"/>
              <a:buChar char="•"/>
            </a:pPr>
            <a:r>
              <a:rPr lang="en-US" sz="1600" dirty="0"/>
              <a:t> "</a:t>
            </a:r>
            <a:r>
              <a:rPr lang="en-US" sz="1600" dirty="0" err="1"/>
              <a:t>sTheme</a:t>
            </a:r>
            <a:r>
              <a:rPr lang="en-US" sz="1600" dirty="0"/>
              <a:t>": "amazing battles",</a:t>
            </a:r>
            <a:endParaRPr lang="de-DE" sz="1600" dirty="0"/>
          </a:p>
          <a:p>
            <a:pPr marL="1657350" lvl="3" indent="-285750">
              <a:buFont typeface="Arial" panose="020B0604020202020204" pitchFamily="34" charset="0"/>
              <a:buChar char="•"/>
            </a:pPr>
            <a:endParaRPr lang="de-DE" sz="1600" dirty="0"/>
          </a:p>
          <a:p>
            <a:pPr marL="742950" lvl="1" indent="-285750">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84BCA68A-F32C-4E9E-99E4-E6A10E97D201}"/>
              </a:ext>
            </a:extLst>
          </p:cNvPr>
          <p:cNvSpPr>
            <a:spLocks noGrp="1"/>
          </p:cNvSpPr>
          <p:nvPr>
            <p:ph type="title"/>
          </p:nvPr>
        </p:nvSpPr>
        <p:spPr/>
        <p:txBody>
          <a:bodyPr>
            <a:normAutofit/>
          </a:bodyPr>
          <a:lstStyle/>
          <a:p>
            <a:r>
              <a:rPr lang="en-US" sz="2800" dirty="0"/>
              <a:t>Named Entity Extraction</a:t>
            </a:r>
            <a:endParaRPr lang="en-US" sz="3150" dirty="0">
              <a:cs typeface="Arial"/>
            </a:endParaRPr>
          </a:p>
        </p:txBody>
      </p:sp>
    </p:spTree>
    <p:extLst>
      <p:ext uri="{BB962C8B-B14F-4D97-AF65-F5344CB8AC3E}">
        <p14:creationId xmlns:p14="http://schemas.microsoft.com/office/powerpoint/2010/main" val="3404883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E212-47AC-48A8-91C4-CC2DAE953364}"/>
              </a:ext>
            </a:extLst>
          </p:cNvPr>
          <p:cNvSpPr>
            <a:spLocks noGrp="1"/>
          </p:cNvSpPr>
          <p:nvPr>
            <p:ph type="title"/>
          </p:nvPr>
        </p:nvSpPr>
        <p:spPr/>
        <p:txBody>
          <a:bodyPr/>
          <a:lstStyle/>
          <a:p>
            <a:r>
              <a:rPr lang="en-AU" dirty="0"/>
              <a:t>AI is often looking for the </a:t>
            </a:r>
            <a:br>
              <a:rPr lang="en-AU" dirty="0"/>
            </a:br>
            <a:r>
              <a:rPr lang="en-AU" dirty="0"/>
              <a:t>Needle in the Haystack</a:t>
            </a:r>
          </a:p>
        </p:txBody>
      </p:sp>
      <p:sp>
        <p:nvSpPr>
          <p:cNvPr id="8" name="Text Placeholder 7">
            <a:extLst>
              <a:ext uri="{FF2B5EF4-FFF2-40B4-BE49-F238E27FC236}">
                <a16:creationId xmlns:a16="http://schemas.microsoft.com/office/drawing/2014/main" id="{0DBDC9E0-4367-4383-BF3D-29A9D462AF12}"/>
              </a:ext>
            </a:extLst>
          </p:cNvPr>
          <p:cNvSpPr>
            <a:spLocks noGrp="1"/>
          </p:cNvSpPr>
          <p:nvPr>
            <p:ph type="body" sz="quarter" idx="12"/>
          </p:nvPr>
        </p:nvSpPr>
        <p:spPr/>
        <p:txBody>
          <a:bodyPr/>
          <a:lstStyle/>
          <a:p>
            <a:pPr marL="45720" indent="0">
              <a:buNone/>
            </a:pPr>
            <a:r>
              <a:rPr lang="en-AU" b="1" dirty="0"/>
              <a:t>5 Needles and 10 Hay – Precision &amp; Recall</a:t>
            </a:r>
          </a:p>
          <a:p>
            <a:r>
              <a:rPr lang="en-AU" dirty="0"/>
              <a:t>In the perfect world:</a:t>
            </a:r>
          </a:p>
          <a:p>
            <a:pPr lvl="1"/>
            <a:r>
              <a:rPr lang="en-AU" dirty="0"/>
              <a:t>We find 5 needles and 0 hay.</a:t>
            </a:r>
          </a:p>
          <a:p>
            <a:pPr lvl="1"/>
            <a:r>
              <a:rPr lang="en-AU" dirty="0"/>
              <a:t>Precision=100%</a:t>
            </a:r>
          </a:p>
          <a:p>
            <a:pPr lvl="1"/>
            <a:r>
              <a:rPr lang="en-AU" dirty="0"/>
              <a:t>Recall = 100%</a:t>
            </a:r>
          </a:p>
          <a:p>
            <a:r>
              <a:rPr lang="en-AU" dirty="0"/>
              <a:t>If we find 4 needles and 3 straw: </a:t>
            </a:r>
          </a:p>
          <a:p>
            <a:pPr lvl="1"/>
            <a:r>
              <a:rPr lang="en-AU" dirty="0"/>
              <a:t>Precision = 4 from 7 are needles = 57%</a:t>
            </a:r>
          </a:p>
          <a:p>
            <a:pPr lvl="1"/>
            <a:r>
              <a:rPr lang="en-AU" dirty="0"/>
              <a:t>Recall = 4 from 5 needles found = 80%</a:t>
            </a:r>
          </a:p>
          <a:p>
            <a:endParaRPr lang="en-US" dirty="0"/>
          </a:p>
        </p:txBody>
      </p:sp>
      <p:sp>
        <p:nvSpPr>
          <p:cNvPr id="9" name="Text Placeholder 8">
            <a:extLst>
              <a:ext uri="{FF2B5EF4-FFF2-40B4-BE49-F238E27FC236}">
                <a16:creationId xmlns:a16="http://schemas.microsoft.com/office/drawing/2014/main" id="{FB740A00-D642-4210-B83B-DDAF58997A63}"/>
              </a:ext>
            </a:extLst>
          </p:cNvPr>
          <p:cNvSpPr>
            <a:spLocks noGrp="1"/>
          </p:cNvSpPr>
          <p:nvPr>
            <p:ph type="body" sz="quarter" idx="15"/>
          </p:nvPr>
        </p:nvSpPr>
        <p:spPr/>
        <p:txBody>
          <a:bodyPr/>
          <a:lstStyle/>
          <a:p>
            <a:endParaRPr lang="en-US"/>
          </a:p>
        </p:txBody>
      </p:sp>
      <p:sp>
        <p:nvSpPr>
          <p:cNvPr id="4" name="Slide Number Placeholder 3">
            <a:extLst>
              <a:ext uri="{FF2B5EF4-FFF2-40B4-BE49-F238E27FC236}">
                <a16:creationId xmlns:a16="http://schemas.microsoft.com/office/drawing/2014/main" id="{70691204-9C5B-4B49-816F-5E70319A8AEA}"/>
              </a:ext>
            </a:extLst>
          </p:cNvPr>
          <p:cNvSpPr>
            <a:spLocks noGrp="1"/>
          </p:cNvSpPr>
          <p:nvPr>
            <p:ph type="sldNum" sz="quarter" idx="10"/>
          </p:nvPr>
        </p:nvSpPr>
        <p:spPr/>
        <p:txBody>
          <a:bodyPr/>
          <a:lstStyle/>
          <a:p>
            <a:fld id="{71D586D2-677B-458F-B417-DB589973A882}" type="slidenum">
              <a:rPr lang="en-US" smtClean="0"/>
              <a:pPr/>
              <a:t>41</a:t>
            </a:fld>
            <a:endParaRPr lang="en-US" dirty="0"/>
          </a:p>
        </p:txBody>
      </p:sp>
      <p:pic>
        <p:nvPicPr>
          <p:cNvPr id="6" name="Content Placeholder 5" descr="A pile of hay&#10;&#10;Description automatically generated">
            <a:extLst>
              <a:ext uri="{FF2B5EF4-FFF2-40B4-BE49-F238E27FC236}">
                <a16:creationId xmlns:a16="http://schemas.microsoft.com/office/drawing/2014/main" id="{905350AB-4370-4B6C-8A41-2EEBA2E589F7}"/>
              </a:ext>
            </a:extLst>
          </p:cNvPr>
          <p:cNvPicPr>
            <a:picLocks noGrp="1" noChangeAspect="1"/>
          </p:cNvPicPr>
          <p:nvPr>
            <p:ph idx="4294967295"/>
          </p:nvPr>
        </p:nvPicPr>
        <p:blipFill rotWithShape="1">
          <a:blip r:embed="rId2"/>
          <a:srcRect l="58080"/>
          <a:stretch/>
        </p:blipFill>
        <p:spPr>
          <a:xfrm>
            <a:off x="8049125" y="1"/>
            <a:ext cx="4142875" cy="6858000"/>
          </a:xfrm>
        </p:spPr>
      </p:pic>
    </p:spTree>
    <p:extLst>
      <p:ext uri="{BB962C8B-B14F-4D97-AF65-F5344CB8AC3E}">
        <p14:creationId xmlns:p14="http://schemas.microsoft.com/office/powerpoint/2010/main" val="154473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02A0A7-5F11-47FF-95AC-A938504D7F75}"/>
              </a:ext>
            </a:extLst>
          </p:cNvPr>
          <p:cNvSpPr>
            <a:spLocks noGrp="1"/>
          </p:cNvSpPr>
          <p:nvPr>
            <p:ph type="title"/>
          </p:nvPr>
        </p:nvSpPr>
        <p:spPr>
          <a:xfrm>
            <a:off x="838200" y="594795"/>
            <a:ext cx="10826152" cy="965648"/>
          </a:xfrm>
        </p:spPr>
        <p:txBody>
          <a:bodyPr/>
          <a:lstStyle/>
          <a:p>
            <a:r>
              <a:rPr lang="en-AU" dirty="0"/>
              <a:t>True/False Positive/Negatives</a:t>
            </a:r>
          </a:p>
        </p:txBody>
      </p:sp>
      <p:sp>
        <p:nvSpPr>
          <p:cNvPr id="5" name="Slide Number Placeholder 4">
            <a:extLst>
              <a:ext uri="{FF2B5EF4-FFF2-40B4-BE49-F238E27FC236}">
                <a16:creationId xmlns:a16="http://schemas.microsoft.com/office/drawing/2014/main" id="{A1DE66D4-0F0F-449D-BD22-92920B12F464}"/>
              </a:ext>
            </a:extLst>
          </p:cNvPr>
          <p:cNvSpPr>
            <a:spLocks noGrp="1"/>
          </p:cNvSpPr>
          <p:nvPr>
            <p:ph type="sldNum" sz="quarter" idx="10"/>
          </p:nvPr>
        </p:nvSpPr>
        <p:spPr/>
        <p:txBody>
          <a:bodyPr/>
          <a:lstStyle/>
          <a:p>
            <a:fld id="{71D586D2-677B-458F-B417-DB589973A882}" type="slidenum">
              <a:rPr lang="en-US" smtClean="0"/>
              <a:pPr/>
              <a:t>42</a:t>
            </a:fld>
            <a:endParaRPr lang="en-US" dirty="0"/>
          </a:p>
        </p:txBody>
      </p:sp>
      <p:sp>
        <p:nvSpPr>
          <p:cNvPr id="3" name="Text Placeholder 2">
            <a:extLst>
              <a:ext uri="{FF2B5EF4-FFF2-40B4-BE49-F238E27FC236}">
                <a16:creationId xmlns:a16="http://schemas.microsoft.com/office/drawing/2014/main" id="{4A18EE1D-FED8-49B6-BDBE-EB3770F5F6FC}"/>
              </a:ext>
            </a:extLst>
          </p:cNvPr>
          <p:cNvSpPr>
            <a:spLocks noGrp="1"/>
          </p:cNvSpPr>
          <p:nvPr>
            <p:ph type="body" sz="quarter" idx="15"/>
          </p:nvPr>
        </p:nvSpPr>
        <p:spPr/>
        <p:txBody>
          <a:bodyPr/>
          <a:lstStyle/>
          <a:p>
            <a:endParaRPr lang="en-US"/>
          </a:p>
        </p:txBody>
      </p:sp>
      <p:sp>
        <p:nvSpPr>
          <p:cNvPr id="12" name="Rectangle 11">
            <a:extLst>
              <a:ext uri="{FF2B5EF4-FFF2-40B4-BE49-F238E27FC236}">
                <a16:creationId xmlns:a16="http://schemas.microsoft.com/office/drawing/2014/main" id="{1E898CDC-3119-4694-A37E-7DD2F81FAA72}"/>
              </a:ext>
            </a:extLst>
          </p:cNvPr>
          <p:cNvSpPr/>
          <p:nvPr/>
        </p:nvSpPr>
        <p:spPr bwMode="auto">
          <a:xfrm>
            <a:off x="940566" y="1463345"/>
            <a:ext cx="6110514" cy="4593318"/>
          </a:xfrm>
          <a:prstGeom prst="rect">
            <a:avLst/>
          </a:prstGeom>
          <a:solidFill>
            <a:schemeClr val="bg2">
              <a:lumMod val="95000"/>
            </a:schemeClr>
          </a:solidFill>
          <a:ln w="2540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a:ln>
                <a:noFill/>
              </a:ln>
              <a:solidFill>
                <a:schemeClr val="tx1"/>
              </a:solidFill>
              <a:effectLst/>
              <a:latin typeface="Arial" charset="0"/>
            </a:endParaRPr>
          </a:p>
        </p:txBody>
      </p:sp>
      <p:pic>
        <p:nvPicPr>
          <p:cNvPr id="13" name="Picture 12">
            <a:extLst>
              <a:ext uri="{FF2B5EF4-FFF2-40B4-BE49-F238E27FC236}">
                <a16:creationId xmlns:a16="http://schemas.microsoft.com/office/drawing/2014/main" id="{507D5225-1636-41A8-98A3-34F4A545AD84}"/>
              </a:ext>
            </a:extLst>
          </p:cNvPr>
          <p:cNvPicPr>
            <a:picLocks noChangeAspect="1"/>
          </p:cNvPicPr>
          <p:nvPr/>
        </p:nvPicPr>
        <p:blipFill>
          <a:blip r:embed="rId2"/>
          <a:stretch>
            <a:fillRect/>
          </a:stretch>
        </p:blipFill>
        <p:spPr>
          <a:xfrm rot="18195175">
            <a:off x="5706993" y="1799733"/>
            <a:ext cx="426792" cy="1032346"/>
          </a:xfrm>
          <a:prstGeom prst="rect">
            <a:avLst/>
          </a:prstGeom>
          <a:ln>
            <a:noFill/>
          </a:ln>
          <a:effectLst>
            <a:outerShdw blurRad="25400" dist="50800" dir="7200000" algn="tl" rotWithShape="0">
              <a:srgbClr val="333333">
                <a:alpha val="18000"/>
              </a:srgbClr>
            </a:outerShdw>
          </a:effectLst>
        </p:spPr>
      </p:pic>
      <p:pic>
        <p:nvPicPr>
          <p:cNvPr id="14" name="Picture 13">
            <a:extLst>
              <a:ext uri="{FF2B5EF4-FFF2-40B4-BE49-F238E27FC236}">
                <a16:creationId xmlns:a16="http://schemas.microsoft.com/office/drawing/2014/main" id="{7F749130-7B36-44D9-B479-A33EF4550EF1}"/>
              </a:ext>
            </a:extLst>
          </p:cNvPr>
          <p:cNvPicPr>
            <a:picLocks noChangeAspect="1"/>
          </p:cNvPicPr>
          <p:nvPr/>
        </p:nvPicPr>
        <p:blipFill>
          <a:blip r:embed="rId3"/>
          <a:stretch>
            <a:fillRect/>
          </a:stretch>
        </p:blipFill>
        <p:spPr>
          <a:xfrm rot="3420192">
            <a:off x="1675655" y="2363850"/>
            <a:ext cx="133943" cy="1117365"/>
          </a:xfrm>
          <a:prstGeom prst="rect">
            <a:avLst/>
          </a:prstGeom>
          <a:ln>
            <a:noFill/>
          </a:ln>
          <a:effectLst>
            <a:outerShdw blurRad="25400" dist="50800" dir="7200000" algn="tl" rotWithShape="0">
              <a:srgbClr val="333333">
                <a:alpha val="18000"/>
              </a:srgbClr>
            </a:outerShdw>
          </a:effectLst>
        </p:spPr>
      </p:pic>
      <p:sp>
        <p:nvSpPr>
          <p:cNvPr id="15" name="Oval 14">
            <a:extLst>
              <a:ext uri="{FF2B5EF4-FFF2-40B4-BE49-F238E27FC236}">
                <a16:creationId xmlns:a16="http://schemas.microsoft.com/office/drawing/2014/main" id="{98FD5261-A096-4B6A-AB9D-E75D6D6BEFF2}"/>
              </a:ext>
            </a:extLst>
          </p:cNvPr>
          <p:cNvSpPr/>
          <p:nvPr/>
        </p:nvSpPr>
        <p:spPr bwMode="auto">
          <a:xfrm>
            <a:off x="1989114" y="2597118"/>
            <a:ext cx="4005943" cy="2742746"/>
          </a:xfrm>
          <a:prstGeom prst="ellipse">
            <a:avLst/>
          </a:prstGeom>
          <a:solidFill>
            <a:schemeClr val="bg2"/>
          </a:solidFill>
          <a:ln w="28575"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a:ln>
                <a:noFill/>
              </a:ln>
              <a:solidFill>
                <a:schemeClr val="tx1"/>
              </a:solidFill>
              <a:effectLst/>
              <a:latin typeface="Arial" charset="0"/>
            </a:endParaRPr>
          </a:p>
        </p:txBody>
      </p:sp>
      <p:pic>
        <p:nvPicPr>
          <p:cNvPr id="16" name="Picture 15">
            <a:extLst>
              <a:ext uri="{FF2B5EF4-FFF2-40B4-BE49-F238E27FC236}">
                <a16:creationId xmlns:a16="http://schemas.microsoft.com/office/drawing/2014/main" id="{37B00485-74C9-4F23-8CD1-0B5F5B4EB2A0}"/>
              </a:ext>
            </a:extLst>
          </p:cNvPr>
          <p:cNvPicPr>
            <a:picLocks noChangeAspect="1"/>
          </p:cNvPicPr>
          <p:nvPr/>
        </p:nvPicPr>
        <p:blipFill>
          <a:blip r:embed="rId2"/>
          <a:stretch>
            <a:fillRect/>
          </a:stretch>
        </p:blipFill>
        <p:spPr>
          <a:xfrm rot="18195175">
            <a:off x="6148900" y="2900268"/>
            <a:ext cx="426792" cy="1032346"/>
          </a:xfrm>
          <a:prstGeom prst="rect">
            <a:avLst/>
          </a:prstGeom>
          <a:ln>
            <a:noFill/>
          </a:ln>
          <a:effectLst>
            <a:outerShdw blurRad="25400" dist="50800" dir="7200000" algn="tl" rotWithShape="0">
              <a:srgbClr val="333333">
                <a:alpha val="18000"/>
              </a:srgbClr>
            </a:outerShdw>
          </a:effectLst>
        </p:spPr>
      </p:pic>
      <p:pic>
        <p:nvPicPr>
          <p:cNvPr id="17" name="Picture 16">
            <a:extLst>
              <a:ext uri="{FF2B5EF4-FFF2-40B4-BE49-F238E27FC236}">
                <a16:creationId xmlns:a16="http://schemas.microsoft.com/office/drawing/2014/main" id="{05B7E12C-89D1-4EE1-8BAA-856ACAA2D7BC}"/>
              </a:ext>
            </a:extLst>
          </p:cNvPr>
          <p:cNvPicPr>
            <a:picLocks noChangeAspect="1"/>
          </p:cNvPicPr>
          <p:nvPr/>
        </p:nvPicPr>
        <p:blipFill>
          <a:blip r:embed="rId2"/>
          <a:stretch>
            <a:fillRect/>
          </a:stretch>
        </p:blipFill>
        <p:spPr>
          <a:xfrm rot="18195175">
            <a:off x="6166651" y="4611377"/>
            <a:ext cx="426792" cy="1032346"/>
          </a:xfrm>
          <a:prstGeom prst="rect">
            <a:avLst/>
          </a:prstGeom>
          <a:ln>
            <a:noFill/>
          </a:ln>
          <a:effectLst>
            <a:outerShdw blurRad="25400" dist="50800" dir="7200000" algn="tl" rotWithShape="0">
              <a:srgbClr val="333333">
                <a:alpha val="18000"/>
              </a:srgbClr>
            </a:outerShdw>
          </a:effectLst>
        </p:spPr>
      </p:pic>
      <p:pic>
        <p:nvPicPr>
          <p:cNvPr id="18" name="Picture 17">
            <a:extLst>
              <a:ext uri="{FF2B5EF4-FFF2-40B4-BE49-F238E27FC236}">
                <a16:creationId xmlns:a16="http://schemas.microsoft.com/office/drawing/2014/main" id="{4097BC67-1DE5-4D51-8959-092282963E88}"/>
              </a:ext>
            </a:extLst>
          </p:cNvPr>
          <p:cNvPicPr>
            <a:picLocks noChangeAspect="1"/>
          </p:cNvPicPr>
          <p:nvPr/>
        </p:nvPicPr>
        <p:blipFill>
          <a:blip r:embed="rId2"/>
          <a:stretch>
            <a:fillRect/>
          </a:stretch>
        </p:blipFill>
        <p:spPr>
          <a:xfrm rot="18195175">
            <a:off x="5121678" y="3595569"/>
            <a:ext cx="426792" cy="1032346"/>
          </a:xfrm>
          <a:prstGeom prst="rect">
            <a:avLst/>
          </a:prstGeom>
          <a:ln>
            <a:noFill/>
          </a:ln>
          <a:effectLst>
            <a:outerShdw blurRad="25400" dist="50800" dir="7200000" algn="tl" rotWithShape="0">
              <a:srgbClr val="333333">
                <a:alpha val="18000"/>
              </a:srgbClr>
            </a:outerShdw>
          </a:effectLst>
        </p:spPr>
      </p:pic>
      <p:pic>
        <p:nvPicPr>
          <p:cNvPr id="20" name="Picture 19">
            <a:extLst>
              <a:ext uri="{FF2B5EF4-FFF2-40B4-BE49-F238E27FC236}">
                <a16:creationId xmlns:a16="http://schemas.microsoft.com/office/drawing/2014/main" id="{41FFD201-A37E-4CD8-8473-24BDC95B416A}"/>
              </a:ext>
            </a:extLst>
          </p:cNvPr>
          <p:cNvPicPr>
            <a:picLocks noChangeAspect="1"/>
          </p:cNvPicPr>
          <p:nvPr/>
        </p:nvPicPr>
        <p:blipFill>
          <a:blip r:embed="rId3"/>
          <a:stretch>
            <a:fillRect/>
          </a:stretch>
        </p:blipFill>
        <p:spPr>
          <a:xfrm rot="3420192">
            <a:off x="3134532" y="3159484"/>
            <a:ext cx="133943" cy="1117365"/>
          </a:xfrm>
          <a:prstGeom prst="rect">
            <a:avLst/>
          </a:prstGeom>
          <a:ln>
            <a:noFill/>
          </a:ln>
          <a:effectLst>
            <a:outerShdw blurRad="25400" dist="50800" dir="7200000" algn="tl" rotWithShape="0">
              <a:srgbClr val="333333">
                <a:alpha val="18000"/>
              </a:srgbClr>
            </a:outerShdw>
          </a:effectLst>
        </p:spPr>
      </p:pic>
      <p:pic>
        <p:nvPicPr>
          <p:cNvPr id="21" name="Picture 20">
            <a:extLst>
              <a:ext uri="{FF2B5EF4-FFF2-40B4-BE49-F238E27FC236}">
                <a16:creationId xmlns:a16="http://schemas.microsoft.com/office/drawing/2014/main" id="{DD536753-C626-4ED3-966A-9811F38A398C}"/>
              </a:ext>
            </a:extLst>
          </p:cNvPr>
          <p:cNvPicPr>
            <a:picLocks noChangeAspect="1"/>
          </p:cNvPicPr>
          <p:nvPr/>
        </p:nvPicPr>
        <p:blipFill>
          <a:blip r:embed="rId3"/>
          <a:stretch>
            <a:fillRect/>
          </a:stretch>
        </p:blipFill>
        <p:spPr>
          <a:xfrm rot="3420192">
            <a:off x="3282773" y="3878634"/>
            <a:ext cx="133943" cy="1117365"/>
          </a:xfrm>
          <a:prstGeom prst="rect">
            <a:avLst/>
          </a:prstGeom>
          <a:ln>
            <a:noFill/>
          </a:ln>
          <a:effectLst>
            <a:outerShdw blurRad="25400" dist="50800" dir="7200000" algn="tl" rotWithShape="0">
              <a:srgbClr val="333333">
                <a:alpha val="18000"/>
              </a:srgbClr>
            </a:outerShdw>
          </a:effectLst>
        </p:spPr>
      </p:pic>
      <p:pic>
        <p:nvPicPr>
          <p:cNvPr id="23" name="Picture 22">
            <a:extLst>
              <a:ext uri="{FF2B5EF4-FFF2-40B4-BE49-F238E27FC236}">
                <a16:creationId xmlns:a16="http://schemas.microsoft.com/office/drawing/2014/main" id="{5F239801-2F99-40CB-8F88-5746BD8CF57B}"/>
              </a:ext>
            </a:extLst>
          </p:cNvPr>
          <p:cNvPicPr>
            <a:picLocks noChangeAspect="1"/>
          </p:cNvPicPr>
          <p:nvPr/>
        </p:nvPicPr>
        <p:blipFill>
          <a:blip r:embed="rId3"/>
          <a:stretch>
            <a:fillRect/>
          </a:stretch>
        </p:blipFill>
        <p:spPr>
          <a:xfrm rot="3420192">
            <a:off x="2916904" y="2990638"/>
            <a:ext cx="133943" cy="1117365"/>
          </a:xfrm>
          <a:prstGeom prst="rect">
            <a:avLst/>
          </a:prstGeom>
          <a:ln>
            <a:noFill/>
          </a:ln>
          <a:effectLst>
            <a:outerShdw blurRad="25400" dist="50800" dir="7200000" algn="tl" rotWithShape="0">
              <a:srgbClr val="333333">
                <a:alpha val="18000"/>
              </a:srgbClr>
            </a:outerShdw>
          </a:effectLst>
        </p:spPr>
      </p:pic>
      <p:pic>
        <p:nvPicPr>
          <p:cNvPr id="24" name="Picture 23">
            <a:extLst>
              <a:ext uri="{FF2B5EF4-FFF2-40B4-BE49-F238E27FC236}">
                <a16:creationId xmlns:a16="http://schemas.microsoft.com/office/drawing/2014/main" id="{BAB51FBF-1083-4FF9-BA4E-053042EB65FD}"/>
              </a:ext>
            </a:extLst>
          </p:cNvPr>
          <p:cNvPicPr>
            <a:picLocks noChangeAspect="1"/>
          </p:cNvPicPr>
          <p:nvPr/>
        </p:nvPicPr>
        <p:blipFill>
          <a:blip r:embed="rId2"/>
          <a:stretch>
            <a:fillRect/>
          </a:stretch>
        </p:blipFill>
        <p:spPr>
          <a:xfrm rot="18195175">
            <a:off x="4636176" y="3967666"/>
            <a:ext cx="426792" cy="1032346"/>
          </a:xfrm>
          <a:prstGeom prst="rect">
            <a:avLst/>
          </a:prstGeom>
          <a:ln>
            <a:noFill/>
          </a:ln>
          <a:effectLst>
            <a:outerShdw blurRad="25400" dist="50800" dir="7200000" algn="tl" rotWithShape="0">
              <a:srgbClr val="333333">
                <a:alpha val="18000"/>
              </a:srgbClr>
            </a:outerShdw>
          </a:effectLst>
        </p:spPr>
      </p:pic>
      <p:pic>
        <p:nvPicPr>
          <p:cNvPr id="25" name="Picture 24">
            <a:extLst>
              <a:ext uri="{FF2B5EF4-FFF2-40B4-BE49-F238E27FC236}">
                <a16:creationId xmlns:a16="http://schemas.microsoft.com/office/drawing/2014/main" id="{59258F6A-62F0-45AB-B270-11859BFC62DE}"/>
              </a:ext>
            </a:extLst>
          </p:cNvPr>
          <p:cNvPicPr>
            <a:picLocks noChangeAspect="1"/>
          </p:cNvPicPr>
          <p:nvPr/>
        </p:nvPicPr>
        <p:blipFill>
          <a:blip r:embed="rId2"/>
          <a:stretch>
            <a:fillRect/>
          </a:stretch>
        </p:blipFill>
        <p:spPr>
          <a:xfrm rot="18195175">
            <a:off x="4207142" y="2937930"/>
            <a:ext cx="426792" cy="1032346"/>
          </a:xfrm>
          <a:prstGeom prst="rect">
            <a:avLst/>
          </a:prstGeom>
          <a:ln>
            <a:noFill/>
          </a:ln>
          <a:effectLst>
            <a:outerShdw blurRad="25400" dist="50800" dir="7200000" algn="tl" rotWithShape="0">
              <a:srgbClr val="333333">
                <a:alpha val="18000"/>
              </a:srgbClr>
            </a:outerShdw>
          </a:effectLst>
        </p:spPr>
      </p:pic>
      <p:pic>
        <p:nvPicPr>
          <p:cNvPr id="26" name="Picture 25">
            <a:extLst>
              <a:ext uri="{FF2B5EF4-FFF2-40B4-BE49-F238E27FC236}">
                <a16:creationId xmlns:a16="http://schemas.microsoft.com/office/drawing/2014/main" id="{B365F8DE-8960-459E-BDA4-880F02085E6E}"/>
              </a:ext>
            </a:extLst>
          </p:cNvPr>
          <p:cNvPicPr>
            <a:picLocks noChangeAspect="1"/>
          </p:cNvPicPr>
          <p:nvPr/>
        </p:nvPicPr>
        <p:blipFill>
          <a:blip r:embed="rId2"/>
          <a:stretch>
            <a:fillRect/>
          </a:stretch>
        </p:blipFill>
        <p:spPr>
          <a:xfrm rot="18195175">
            <a:off x="4704336" y="1739213"/>
            <a:ext cx="426792" cy="1032346"/>
          </a:xfrm>
          <a:prstGeom prst="rect">
            <a:avLst/>
          </a:prstGeom>
          <a:ln>
            <a:noFill/>
          </a:ln>
          <a:effectLst>
            <a:outerShdw blurRad="25400" dist="50800" dir="7200000" algn="tl" rotWithShape="0">
              <a:srgbClr val="333333">
                <a:alpha val="18000"/>
              </a:srgbClr>
            </a:outerShdw>
          </a:effectLst>
        </p:spPr>
      </p:pic>
      <p:pic>
        <p:nvPicPr>
          <p:cNvPr id="27" name="Picture 26">
            <a:extLst>
              <a:ext uri="{FF2B5EF4-FFF2-40B4-BE49-F238E27FC236}">
                <a16:creationId xmlns:a16="http://schemas.microsoft.com/office/drawing/2014/main" id="{16C15A83-9559-4EE2-8706-2221F01CA1E0}"/>
              </a:ext>
            </a:extLst>
          </p:cNvPr>
          <p:cNvPicPr>
            <a:picLocks noChangeAspect="1"/>
          </p:cNvPicPr>
          <p:nvPr/>
        </p:nvPicPr>
        <p:blipFill>
          <a:blip r:embed="rId2"/>
          <a:stretch>
            <a:fillRect/>
          </a:stretch>
        </p:blipFill>
        <p:spPr>
          <a:xfrm rot="18195175">
            <a:off x="5572290" y="4962057"/>
            <a:ext cx="426792" cy="1032346"/>
          </a:xfrm>
          <a:prstGeom prst="rect">
            <a:avLst/>
          </a:prstGeom>
          <a:ln>
            <a:noFill/>
          </a:ln>
          <a:effectLst>
            <a:outerShdw blurRad="25400" dist="50800" dir="7200000" algn="tl" rotWithShape="0">
              <a:srgbClr val="333333">
                <a:alpha val="18000"/>
              </a:srgbClr>
            </a:outerShdw>
          </a:effectLst>
        </p:spPr>
      </p:pic>
      <p:pic>
        <p:nvPicPr>
          <p:cNvPr id="28" name="Picture 27">
            <a:extLst>
              <a:ext uri="{FF2B5EF4-FFF2-40B4-BE49-F238E27FC236}">
                <a16:creationId xmlns:a16="http://schemas.microsoft.com/office/drawing/2014/main" id="{052C4557-FAC7-4CCE-BD1A-FEA4A8D26412}"/>
              </a:ext>
            </a:extLst>
          </p:cNvPr>
          <p:cNvPicPr>
            <a:picLocks noChangeAspect="1"/>
          </p:cNvPicPr>
          <p:nvPr/>
        </p:nvPicPr>
        <p:blipFill>
          <a:blip r:embed="rId2"/>
          <a:stretch>
            <a:fillRect/>
          </a:stretch>
        </p:blipFill>
        <p:spPr>
          <a:xfrm rot="18195175">
            <a:off x="6363137" y="3820077"/>
            <a:ext cx="426792" cy="1032346"/>
          </a:xfrm>
          <a:prstGeom prst="rect">
            <a:avLst/>
          </a:prstGeom>
          <a:ln>
            <a:noFill/>
          </a:ln>
          <a:effectLst>
            <a:outerShdw blurRad="25400" dist="50800" dir="7200000" algn="tl" rotWithShape="0">
              <a:srgbClr val="333333">
                <a:alpha val="18000"/>
              </a:srgbClr>
            </a:outerShdw>
          </a:effectLst>
        </p:spPr>
      </p:pic>
      <p:pic>
        <p:nvPicPr>
          <p:cNvPr id="29" name="Picture 28">
            <a:extLst>
              <a:ext uri="{FF2B5EF4-FFF2-40B4-BE49-F238E27FC236}">
                <a16:creationId xmlns:a16="http://schemas.microsoft.com/office/drawing/2014/main" id="{3FCF127C-9AE4-4549-ABDC-B9CF0E80CDDE}"/>
              </a:ext>
            </a:extLst>
          </p:cNvPr>
          <p:cNvPicPr>
            <a:picLocks noChangeAspect="1"/>
          </p:cNvPicPr>
          <p:nvPr/>
        </p:nvPicPr>
        <p:blipFill>
          <a:blip r:embed="rId2"/>
          <a:stretch>
            <a:fillRect/>
          </a:stretch>
        </p:blipFill>
        <p:spPr>
          <a:xfrm rot="18195175">
            <a:off x="6226904" y="1560843"/>
            <a:ext cx="426792" cy="1032346"/>
          </a:xfrm>
          <a:prstGeom prst="rect">
            <a:avLst/>
          </a:prstGeom>
          <a:ln>
            <a:noFill/>
          </a:ln>
          <a:effectLst>
            <a:outerShdw blurRad="25400" dist="50800" dir="7200000" algn="tl" rotWithShape="0">
              <a:srgbClr val="333333">
                <a:alpha val="18000"/>
              </a:srgbClr>
            </a:outerShdw>
          </a:effectLst>
        </p:spPr>
      </p:pic>
      <p:cxnSp>
        <p:nvCxnSpPr>
          <p:cNvPr id="31" name="Straight Connector 30">
            <a:extLst>
              <a:ext uri="{FF2B5EF4-FFF2-40B4-BE49-F238E27FC236}">
                <a16:creationId xmlns:a16="http://schemas.microsoft.com/office/drawing/2014/main" id="{B91F2ADD-0DFB-4ED9-BFA6-29361852B4E9}"/>
              </a:ext>
            </a:extLst>
          </p:cNvPr>
          <p:cNvCxnSpPr>
            <a:stCxn id="12" idx="0"/>
            <a:endCxn id="12" idx="2"/>
          </p:cNvCxnSpPr>
          <p:nvPr/>
        </p:nvCxnSpPr>
        <p:spPr bwMode="auto">
          <a:xfrm>
            <a:off x="3995823" y="1463345"/>
            <a:ext cx="0" cy="4593318"/>
          </a:xfrm>
          <a:prstGeom prst="line">
            <a:avLst/>
          </a:prstGeom>
          <a:solidFill>
            <a:schemeClr val="lt2"/>
          </a:solidFill>
          <a:ln w="25400" cap="flat" cmpd="sng" algn="ctr">
            <a:solidFill>
              <a:schemeClr val="accent1"/>
            </a:solidFill>
            <a:prstDash val="solid"/>
            <a:headEnd type="none" w="med" len="med"/>
            <a:tailEnd type="none" w="med" len="med"/>
          </a:ln>
          <a:effectLst/>
        </p:spPr>
      </p:cxnSp>
      <p:sp>
        <p:nvSpPr>
          <p:cNvPr id="32" name="TextBox 31">
            <a:extLst>
              <a:ext uri="{FF2B5EF4-FFF2-40B4-BE49-F238E27FC236}">
                <a16:creationId xmlns:a16="http://schemas.microsoft.com/office/drawing/2014/main" id="{3DCE3CA3-E650-4BA9-BA64-60BF68C11F87}"/>
              </a:ext>
            </a:extLst>
          </p:cNvPr>
          <p:cNvSpPr txBox="1"/>
          <p:nvPr/>
        </p:nvSpPr>
        <p:spPr>
          <a:xfrm>
            <a:off x="4359295" y="5321393"/>
            <a:ext cx="914400" cy="707886"/>
          </a:xfrm>
          <a:prstGeom prst="rect">
            <a:avLst/>
          </a:prstGeom>
          <a:noFill/>
        </p:spPr>
        <p:txBody>
          <a:bodyPr wrap="square" rtlCol="0">
            <a:spAutoFit/>
          </a:bodyPr>
          <a:lstStyle/>
          <a:p>
            <a:pPr algn="ctr"/>
            <a:r>
              <a:rPr lang="en-AU" sz="4000" b="1" dirty="0">
                <a:solidFill>
                  <a:schemeClr val="tx2"/>
                </a:solidFill>
              </a:rPr>
              <a:t>TN</a:t>
            </a:r>
          </a:p>
        </p:txBody>
      </p:sp>
      <p:sp>
        <p:nvSpPr>
          <p:cNvPr id="33" name="TextBox 32">
            <a:extLst>
              <a:ext uri="{FF2B5EF4-FFF2-40B4-BE49-F238E27FC236}">
                <a16:creationId xmlns:a16="http://schemas.microsoft.com/office/drawing/2014/main" id="{BF772BB6-0234-4EC6-AA28-28963CEC246C}"/>
              </a:ext>
            </a:extLst>
          </p:cNvPr>
          <p:cNvSpPr txBox="1"/>
          <p:nvPr/>
        </p:nvSpPr>
        <p:spPr>
          <a:xfrm>
            <a:off x="4537464" y="3002885"/>
            <a:ext cx="914400" cy="707886"/>
          </a:xfrm>
          <a:prstGeom prst="rect">
            <a:avLst/>
          </a:prstGeom>
          <a:noFill/>
        </p:spPr>
        <p:txBody>
          <a:bodyPr wrap="square" rtlCol="0">
            <a:spAutoFit/>
          </a:bodyPr>
          <a:lstStyle/>
          <a:p>
            <a:pPr algn="ctr"/>
            <a:r>
              <a:rPr lang="en-AU" sz="4000" b="1" dirty="0">
                <a:solidFill>
                  <a:schemeClr val="tx2"/>
                </a:solidFill>
              </a:rPr>
              <a:t>FP</a:t>
            </a:r>
          </a:p>
        </p:txBody>
      </p:sp>
      <p:sp>
        <p:nvSpPr>
          <p:cNvPr id="34" name="TextBox 33">
            <a:extLst>
              <a:ext uri="{FF2B5EF4-FFF2-40B4-BE49-F238E27FC236}">
                <a16:creationId xmlns:a16="http://schemas.microsoft.com/office/drawing/2014/main" id="{98B9AAAE-3B18-4258-97F1-CDEB71714810}"/>
              </a:ext>
            </a:extLst>
          </p:cNvPr>
          <p:cNvSpPr txBox="1"/>
          <p:nvPr/>
        </p:nvSpPr>
        <p:spPr>
          <a:xfrm>
            <a:off x="2176222" y="4005081"/>
            <a:ext cx="914400" cy="707886"/>
          </a:xfrm>
          <a:prstGeom prst="rect">
            <a:avLst/>
          </a:prstGeom>
          <a:noFill/>
        </p:spPr>
        <p:txBody>
          <a:bodyPr wrap="square" rtlCol="0">
            <a:spAutoFit/>
          </a:bodyPr>
          <a:lstStyle/>
          <a:p>
            <a:pPr algn="ctr"/>
            <a:r>
              <a:rPr lang="en-AU" sz="4000" b="1" dirty="0">
                <a:solidFill>
                  <a:schemeClr val="tx2"/>
                </a:solidFill>
              </a:rPr>
              <a:t>TP</a:t>
            </a:r>
          </a:p>
        </p:txBody>
      </p:sp>
      <p:sp>
        <p:nvSpPr>
          <p:cNvPr id="35" name="TextBox 34">
            <a:extLst>
              <a:ext uri="{FF2B5EF4-FFF2-40B4-BE49-F238E27FC236}">
                <a16:creationId xmlns:a16="http://schemas.microsoft.com/office/drawing/2014/main" id="{D3880A33-B8C8-4503-813B-00FFD7BBF92E}"/>
              </a:ext>
            </a:extLst>
          </p:cNvPr>
          <p:cNvSpPr txBox="1"/>
          <p:nvPr/>
        </p:nvSpPr>
        <p:spPr>
          <a:xfrm>
            <a:off x="1086658" y="5321073"/>
            <a:ext cx="914400" cy="707886"/>
          </a:xfrm>
          <a:prstGeom prst="rect">
            <a:avLst/>
          </a:prstGeom>
          <a:noFill/>
        </p:spPr>
        <p:txBody>
          <a:bodyPr wrap="square" rtlCol="0">
            <a:spAutoFit/>
          </a:bodyPr>
          <a:lstStyle/>
          <a:p>
            <a:pPr algn="ctr"/>
            <a:r>
              <a:rPr lang="en-AU" sz="4000" b="1" dirty="0">
                <a:solidFill>
                  <a:schemeClr val="tx2"/>
                </a:solidFill>
              </a:rPr>
              <a:t>FN</a:t>
            </a:r>
          </a:p>
        </p:txBody>
      </p:sp>
      <p:pic>
        <p:nvPicPr>
          <p:cNvPr id="36" name="Picture 35">
            <a:extLst>
              <a:ext uri="{FF2B5EF4-FFF2-40B4-BE49-F238E27FC236}">
                <a16:creationId xmlns:a16="http://schemas.microsoft.com/office/drawing/2014/main" id="{E1F73E82-3908-42E3-B5B4-AF01CBEC9806}"/>
              </a:ext>
            </a:extLst>
          </p:cNvPr>
          <p:cNvPicPr>
            <a:picLocks noChangeAspect="1"/>
          </p:cNvPicPr>
          <p:nvPr/>
        </p:nvPicPr>
        <p:blipFill>
          <a:blip r:embed="rId3"/>
          <a:stretch>
            <a:fillRect/>
          </a:stretch>
        </p:blipFill>
        <p:spPr>
          <a:xfrm rot="3420192">
            <a:off x="2825838" y="2731145"/>
            <a:ext cx="133943" cy="1117365"/>
          </a:xfrm>
          <a:prstGeom prst="rect">
            <a:avLst/>
          </a:prstGeom>
          <a:ln>
            <a:noFill/>
          </a:ln>
          <a:effectLst>
            <a:outerShdw blurRad="25400" dist="50800" dir="7200000" algn="tl" rotWithShape="0">
              <a:srgbClr val="333333">
                <a:alpha val="18000"/>
              </a:srgbClr>
            </a:outerShdw>
          </a:effectLst>
        </p:spPr>
      </p:pic>
      <p:sp>
        <p:nvSpPr>
          <p:cNvPr id="37" name="TextBox 36">
            <a:extLst>
              <a:ext uri="{FF2B5EF4-FFF2-40B4-BE49-F238E27FC236}">
                <a16:creationId xmlns:a16="http://schemas.microsoft.com/office/drawing/2014/main" id="{A601D6CE-5007-4979-8352-9173CDE01DD0}"/>
              </a:ext>
            </a:extLst>
          </p:cNvPr>
          <p:cNvSpPr txBox="1"/>
          <p:nvPr/>
        </p:nvSpPr>
        <p:spPr>
          <a:xfrm>
            <a:off x="7291515" y="1495205"/>
            <a:ext cx="4551979" cy="4532331"/>
          </a:xfrm>
          <a:prstGeom prst="rect">
            <a:avLst/>
          </a:prstGeom>
          <a:noFill/>
        </p:spPr>
        <p:txBody>
          <a:bodyPr wrap="square" rtlCol="0">
            <a:spAutoFit/>
          </a:bodyPr>
          <a:lstStyle/>
          <a:p>
            <a:pPr>
              <a:lnSpc>
                <a:spcPct val="110000"/>
              </a:lnSpc>
            </a:pPr>
            <a:r>
              <a:rPr lang="en-AU" sz="2200" dirty="0">
                <a:solidFill>
                  <a:schemeClr val="accent5"/>
                </a:solidFill>
              </a:rPr>
              <a:t>Most AI companies are misleading when they give accuracy metrics, because they give you TP+FN, and they NEVER tell you what is happening with the false positives.</a:t>
            </a:r>
          </a:p>
          <a:p>
            <a:pPr>
              <a:lnSpc>
                <a:spcPct val="110000"/>
              </a:lnSpc>
            </a:pPr>
            <a:endParaRPr lang="en-AU" sz="2200" dirty="0">
              <a:solidFill>
                <a:schemeClr val="accent5"/>
              </a:solidFill>
            </a:endParaRPr>
          </a:p>
          <a:p>
            <a:pPr>
              <a:lnSpc>
                <a:spcPct val="110000"/>
              </a:lnSpc>
            </a:pPr>
            <a:r>
              <a:rPr lang="en-AU" sz="2200" dirty="0">
                <a:solidFill>
                  <a:schemeClr val="accent5"/>
                </a:solidFill>
              </a:rPr>
              <a:t>Do not believe or trust them, ask them for False Positive and False Negative rates.</a:t>
            </a:r>
          </a:p>
          <a:p>
            <a:pPr>
              <a:lnSpc>
                <a:spcPct val="110000"/>
              </a:lnSpc>
            </a:pPr>
            <a:br>
              <a:rPr lang="en-AU" sz="2200" dirty="0">
                <a:solidFill>
                  <a:schemeClr val="accent5"/>
                </a:solidFill>
              </a:rPr>
            </a:br>
            <a:r>
              <a:rPr lang="en-AU" sz="2200" dirty="0">
                <a:solidFill>
                  <a:schemeClr val="accent5"/>
                </a:solidFill>
              </a:rPr>
              <a:t>Even Precision/Recall metrics obscure the truth.</a:t>
            </a:r>
          </a:p>
        </p:txBody>
      </p:sp>
    </p:spTree>
    <p:extLst>
      <p:ext uri="{BB962C8B-B14F-4D97-AF65-F5344CB8AC3E}">
        <p14:creationId xmlns:p14="http://schemas.microsoft.com/office/powerpoint/2010/main" val="13249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p:bldP spid="33" grpId="0"/>
      <p:bldP spid="34" grpId="0"/>
      <p:bldP spid="35" grpId="0"/>
      <p:bldP spid="37" grpId="0"/>
      <p:bldP spid="3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BB561A-0412-416A-9F8E-EE07FA141096}"/>
              </a:ext>
            </a:extLst>
          </p:cNvPr>
          <p:cNvSpPr>
            <a:spLocks noGrp="1"/>
          </p:cNvSpPr>
          <p:nvPr>
            <p:ph type="title"/>
          </p:nvPr>
        </p:nvSpPr>
        <p:spPr/>
        <p:txBody>
          <a:bodyPr/>
          <a:lstStyle/>
          <a:p>
            <a:r>
              <a:rPr lang="en-AU" dirty="0"/>
              <a:t>4 problems that AI is used to solve</a:t>
            </a:r>
          </a:p>
        </p:txBody>
      </p:sp>
      <p:sp>
        <p:nvSpPr>
          <p:cNvPr id="5" name="Slide Number Placeholder 4">
            <a:extLst>
              <a:ext uri="{FF2B5EF4-FFF2-40B4-BE49-F238E27FC236}">
                <a16:creationId xmlns:a16="http://schemas.microsoft.com/office/drawing/2014/main" id="{0C01A338-8A15-402D-95AE-CAF4CE077F8D}"/>
              </a:ext>
            </a:extLst>
          </p:cNvPr>
          <p:cNvSpPr>
            <a:spLocks noGrp="1"/>
          </p:cNvSpPr>
          <p:nvPr>
            <p:ph type="sldNum" sz="quarter" idx="10"/>
          </p:nvPr>
        </p:nvSpPr>
        <p:spPr/>
        <p:txBody>
          <a:bodyPr/>
          <a:lstStyle/>
          <a:p>
            <a:fld id="{71D586D2-677B-458F-B417-DB589973A882}" type="slidenum">
              <a:rPr lang="en-US" smtClean="0"/>
              <a:pPr/>
              <a:t>43</a:t>
            </a:fld>
            <a:endParaRPr lang="en-US" dirty="0"/>
          </a:p>
        </p:txBody>
      </p:sp>
      <p:sp>
        <p:nvSpPr>
          <p:cNvPr id="6" name="Content Placeholder 5">
            <a:extLst>
              <a:ext uri="{FF2B5EF4-FFF2-40B4-BE49-F238E27FC236}">
                <a16:creationId xmlns:a16="http://schemas.microsoft.com/office/drawing/2014/main" id="{BBA401BC-5435-4C07-BF34-35EF0D0A449C}"/>
              </a:ext>
            </a:extLst>
          </p:cNvPr>
          <p:cNvSpPr>
            <a:spLocks noGrp="1"/>
          </p:cNvSpPr>
          <p:nvPr>
            <p:ph type="body" sz="quarter" idx="14"/>
          </p:nvPr>
        </p:nvSpPr>
        <p:spPr/>
        <p:txBody>
          <a:bodyPr>
            <a:normAutofit/>
          </a:bodyPr>
          <a:lstStyle/>
          <a:p>
            <a:r>
              <a:rPr lang="en-AU" sz="3200" b="1" dirty="0"/>
              <a:t>Recall</a:t>
            </a:r>
          </a:p>
          <a:p>
            <a:pPr lvl="1"/>
            <a:r>
              <a:rPr lang="en-AU" sz="2800" dirty="0"/>
              <a:t>Find all the angry customers to make them happy.</a:t>
            </a:r>
          </a:p>
          <a:p>
            <a:r>
              <a:rPr lang="en-AU" sz="3200" b="1" dirty="0"/>
              <a:t>Precision</a:t>
            </a:r>
          </a:p>
          <a:p>
            <a:pPr lvl="1"/>
            <a:r>
              <a:rPr lang="en-AU" sz="2800" dirty="0"/>
              <a:t>Try to deal with angry customers quicker</a:t>
            </a:r>
          </a:p>
          <a:p>
            <a:r>
              <a:rPr lang="en-AU" sz="3200" b="1" dirty="0"/>
              <a:t>Trend</a:t>
            </a:r>
          </a:p>
          <a:p>
            <a:pPr lvl="1"/>
            <a:r>
              <a:rPr lang="en-AU" sz="2800" dirty="0"/>
              <a:t>Are our customers angrier than yesterday?</a:t>
            </a:r>
          </a:p>
          <a:p>
            <a:r>
              <a:rPr lang="en-AU" sz="2800" b="1" dirty="0"/>
              <a:t>Transaction</a:t>
            </a:r>
          </a:p>
          <a:p>
            <a:pPr lvl="1"/>
            <a:r>
              <a:rPr lang="en-AU" sz="2800" dirty="0"/>
              <a:t>What does customer X want?  (False Positives are DEATH)</a:t>
            </a:r>
          </a:p>
        </p:txBody>
      </p:sp>
      <p:sp>
        <p:nvSpPr>
          <p:cNvPr id="8" name="Text Placeholder 7">
            <a:extLst>
              <a:ext uri="{FF2B5EF4-FFF2-40B4-BE49-F238E27FC236}">
                <a16:creationId xmlns:a16="http://schemas.microsoft.com/office/drawing/2014/main" id="{10BEB295-EDBF-45DB-84E2-FAF41DC4513F}"/>
              </a:ext>
            </a:extLst>
          </p:cNvPr>
          <p:cNvSpPr>
            <a:spLocks noGrp="1"/>
          </p:cNvSpPr>
          <p:nvPr>
            <p:ph type="body" sz="quarter" idx="15"/>
          </p:nvPr>
        </p:nvSpPr>
        <p:spPr/>
        <p:txBody>
          <a:bodyPr/>
          <a:lstStyle/>
          <a:p>
            <a:endParaRPr lang="en-US"/>
          </a:p>
        </p:txBody>
      </p:sp>
      <p:sp>
        <p:nvSpPr>
          <p:cNvPr id="3" name="Oval 2">
            <a:extLst>
              <a:ext uri="{FF2B5EF4-FFF2-40B4-BE49-F238E27FC236}">
                <a16:creationId xmlns:a16="http://schemas.microsoft.com/office/drawing/2014/main" id="{ADE8933A-8359-495F-B7B3-EF59384FAA18}"/>
              </a:ext>
            </a:extLst>
          </p:cNvPr>
          <p:cNvSpPr/>
          <p:nvPr/>
        </p:nvSpPr>
        <p:spPr>
          <a:xfrm>
            <a:off x="661734" y="5125453"/>
            <a:ext cx="3200400" cy="759941"/>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7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0953C7-68FA-4A8E-B526-3FA9D78FFC2E}"/>
              </a:ext>
            </a:extLst>
          </p:cNvPr>
          <p:cNvPicPr>
            <a:picLocks noGrp="1" noChangeAspect="1"/>
          </p:cNvPicPr>
          <p:nvPr>
            <p:ph sz="half" idx="4294967295"/>
          </p:nvPr>
        </p:nvPicPr>
        <p:blipFill>
          <a:blip r:embed="rId3"/>
          <a:stretch>
            <a:fillRect/>
          </a:stretch>
        </p:blipFill>
        <p:spPr>
          <a:xfrm>
            <a:off x="7313865" y="980165"/>
            <a:ext cx="4503950" cy="3363235"/>
          </a:xfrm>
          <a:prstGeom prst="rect">
            <a:avLst/>
          </a:prstGeom>
        </p:spPr>
      </p:pic>
      <p:sp>
        <p:nvSpPr>
          <p:cNvPr id="2" name="Title 1">
            <a:extLst>
              <a:ext uri="{FF2B5EF4-FFF2-40B4-BE49-F238E27FC236}">
                <a16:creationId xmlns:a16="http://schemas.microsoft.com/office/drawing/2014/main" id="{8E4D03B6-2C5B-48A3-8B0A-076A53CF2C64}"/>
              </a:ext>
            </a:extLst>
          </p:cNvPr>
          <p:cNvSpPr>
            <a:spLocks noGrp="1"/>
          </p:cNvSpPr>
          <p:nvPr>
            <p:ph type="title"/>
          </p:nvPr>
        </p:nvSpPr>
        <p:spPr/>
        <p:txBody>
          <a:bodyPr/>
          <a:lstStyle/>
          <a:p>
            <a:r>
              <a:rPr lang="en-AU" dirty="0"/>
              <a:t>Self-driving car Ethics</a:t>
            </a:r>
          </a:p>
        </p:txBody>
      </p:sp>
      <p:sp>
        <p:nvSpPr>
          <p:cNvPr id="4" name="Slide Number Placeholder 3">
            <a:extLst>
              <a:ext uri="{FF2B5EF4-FFF2-40B4-BE49-F238E27FC236}">
                <a16:creationId xmlns:a16="http://schemas.microsoft.com/office/drawing/2014/main" id="{44FBD83F-FD41-4B86-8CA7-D00FD0C8C527}"/>
              </a:ext>
            </a:extLst>
          </p:cNvPr>
          <p:cNvSpPr>
            <a:spLocks noGrp="1"/>
          </p:cNvSpPr>
          <p:nvPr>
            <p:ph type="sldNum" sz="quarter" idx="10"/>
          </p:nvPr>
        </p:nvSpPr>
        <p:spPr/>
        <p:txBody>
          <a:bodyPr/>
          <a:lstStyle/>
          <a:p>
            <a:fld id="{71D586D2-677B-458F-B417-DB589973A882}" type="slidenum">
              <a:rPr lang="en-US" smtClean="0"/>
              <a:pPr/>
              <a:t>44</a:t>
            </a:fld>
            <a:endParaRPr lang="en-US" dirty="0"/>
          </a:p>
        </p:txBody>
      </p:sp>
      <p:sp>
        <p:nvSpPr>
          <p:cNvPr id="6" name="Content Placeholder 5">
            <a:extLst>
              <a:ext uri="{FF2B5EF4-FFF2-40B4-BE49-F238E27FC236}">
                <a16:creationId xmlns:a16="http://schemas.microsoft.com/office/drawing/2014/main" id="{EAC8A5B3-E1BB-4CAE-9DAC-2DEABD213C7A}"/>
              </a:ext>
            </a:extLst>
          </p:cNvPr>
          <p:cNvSpPr>
            <a:spLocks noGrp="1"/>
          </p:cNvSpPr>
          <p:nvPr>
            <p:ph type="body" sz="quarter" idx="14"/>
          </p:nvPr>
        </p:nvSpPr>
        <p:spPr/>
        <p:txBody>
          <a:bodyPr>
            <a:normAutofit/>
          </a:bodyPr>
          <a:lstStyle/>
          <a:p>
            <a:pPr marL="0" indent="0" fontAlgn="base">
              <a:buNone/>
            </a:pPr>
            <a:r>
              <a:rPr lang="en-AU" b="1" dirty="0"/>
              <a:t>2 million surveyed, on average, people wanted:</a:t>
            </a:r>
          </a:p>
          <a:p>
            <a:pPr fontAlgn="base"/>
            <a:r>
              <a:rPr lang="en-AU" dirty="0"/>
              <a:t>to spare human lives over animals</a:t>
            </a:r>
          </a:p>
          <a:p>
            <a:pPr fontAlgn="base"/>
            <a:r>
              <a:rPr lang="en-AU" dirty="0"/>
              <a:t>save more lives over fewer</a:t>
            </a:r>
          </a:p>
          <a:p>
            <a:pPr fontAlgn="base"/>
            <a:r>
              <a:rPr lang="en-AU" dirty="0"/>
              <a:t>prioritize young people over old ones</a:t>
            </a:r>
          </a:p>
          <a:p>
            <a:pPr marL="0" indent="0" fontAlgn="base">
              <a:buNone/>
            </a:pPr>
            <a:endParaRPr lang="en-AU" dirty="0"/>
          </a:p>
          <a:p>
            <a:pPr marL="0" indent="0" fontAlgn="base">
              <a:buNone/>
            </a:pPr>
            <a:r>
              <a:rPr lang="en-AU" dirty="0"/>
              <a:t>Americans don’t like jaywalkers!</a:t>
            </a:r>
          </a:p>
          <a:p>
            <a:pPr marL="0" indent="0" fontAlgn="base">
              <a:buNone/>
            </a:pPr>
            <a:r>
              <a:rPr lang="en-AU" dirty="0"/>
              <a:t>Don’t harm cows in India.</a:t>
            </a:r>
            <a:br>
              <a:rPr lang="en-AU" dirty="0"/>
            </a:br>
            <a:r>
              <a:rPr lang="en-AU" dirty="0"/>
              <a:t>In 2017, the German Ethics Commission on Automated and Connected Driving </a:t>
            </a:r>
            <a:r>
              <a:rPr lang="en-AU" b="1" dirty="0">
                <a:hlinkClick r:id="rId4"/>
              </a:rPr>
              <a:t>recommended that</a:t>
            </a:r>
            <a:r>
              <a:rPr lang="en-AU" dirty="0"/>
              <a:t> self-driving vehicles should not make any distinction based on personal features, like age, gender and social status.</a:t>
            </a:r>
          </a:p>
        </p:txBody>
      </p:sp>
      <p:sp>
        <p:nvSpPr>
          <p:cNvPr id="7" name="Text Placeholder 6">
            <a:extLst>
              <a:ext uri="{FF2B5EF4-FFF2-40B4-BE49-F238E27FC236}">
                <a16:creationId xmlns:a16="http://schemas.microsoft.com/office/drawing/2014/main" id="{C77DEBE2-69D8-449D-B3CE-FA4ADB0AC5E1}"/>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41562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RPA today and the future of robotic automation</a:t>
            </a:r>
          </a:p>
        </p:txBody>
      </p:sp>
      <p:sp>
        <p:nvSpPr>
          <p:cNvPr id="3" name="Slide Number Placeholder 2">
            <a:extLst>
              <a:ext uri="{FF2B5EF4-FFF2-40B4-BE49-F238E27FC236}">
                <a16:creationId xmlns:a16="http://schemas.microsoft.com/office/drawing/2014/main" id="{B0AA9769-4343-436F-A307-AE88EB33AA6B}"/>
              </a:ext>
            </a:extLst>
          </p:cNvPr>
          <p:cNvSpPr>
            <a:spLocks noGrp="1"/>
          </p:cNvSpPr>
          <p:nvPr>
            <p:ph type="sldNum" sz="quarter" idx="10"/>
          </p:nvPr>
        </p:nvSpPr>
        <p:spPr/>
        <p:txBody>
          <a:bodyPr/>
          <a:lstStyle/>
          <a:p>
            <a:fld id="{71D586D2-677B-458F-B417-DB589973A882}" type="slidenum">
              <a:rPr lang="en-US" smtClean="0"/>
              <a:pPr/>
              <a:t>45</a:t>
            </a:fld>
            <a:endParaRPr lang="en-US" dirty="0"/>
          </a:p>
        </p:txBody>
      </p:sp>
      <p:sp>
        <p:nvSpPr>
          <p:cNvPr id="31" name="Text Placeholder 30">
            <a:extLst>
              <a:ext uri="{FF2B5EF4-FFF2-40B4-BE49-F238E27FC236}">
                <a16:creationId xmlns:a16="http://schemas.microsoft.com/office/drawing/2014/main" id="{1DBC4CC3-1326-4397-8AEC-506863AAFAE9}"/>
              </a:ext>
            </a:extLst>
          </p:cNvPr>
          <p:cNvSpPr>
            <a:spLocks noGrp="1"/>
          </p:cNvSpPr>
          <p:nvPr>
            <p:ph type="body" sz="quarter" idx="15"/>
          </p:nvPr>
        </p:nvSpPr>
        <p:spPr/>
        <p:txBody>
          <a:bodyPr/>
          <a:lstStyle/>
          <a:p>
            <a:endParaRPr lang="en-US"/>
          </a:p>
        </p:txBody>
      </p:sp>
      <p:sp>
        <p:nvSpPr>
          <p:cNvPr id="5" name="Up Arrow 4"/>
          <p:cNvSpPr/>
          <p:nvPr/>
        </p:nvSpPr>
        <p:spPr bwMode="auto">
          <a:xfrm>
            <a:off x="10452769" y="1368058"/>
            <a:ext cx="176651" cy="4718844"/>
          </a:xfrm>
          <a:prstGeom prst="upArrow">
            <a:avLst>
              <a:gd name="adj1" fmla="val 44286"/>
              <a:gd name="adj2" fmla="val 94907"/>
            </a:avLst>
          </a:prstGeom>
          <a:gradFill>
            <a:gsLst>
              <a:gs pos="60000">
                <a:srgbClr val="8A8A8A"/>
              </a:gs>
              <a:gs pos="100000">
                <a:schemeClr val="bg1"/>
              </a:gs>
            </a:gsLst>
            <a:lin ang="5400000" scaled="1"/>
          </a:gradFill>
          <a:ln w="571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defTabSz="914377" eaLnBrk="0" fontAlgn="base" hangingPunct="0">
              <a:spcBef>
                <a:spcPct val="50000"/>
              </a:spcBef>
              <a:spcAft>
                <a:spcPct val="0"/>
              </a:spcAft>
            </a:pPr>
            <a:endParaRPr lang="en-US" sz="2800" b="1" dirty="0">
              <a:solidFill>
                <a:srgbClr val="595959"/>
              </a:solidFill>
              <a:latin typeface="Arial Narrow" pitchFamily="34" charset="0"/>
            </a:endParaRPr>
          </a:p>
        </p:txBody>
      </p:sp>
      <p:sp>
        <p:nvSpPr>
          <p:cNvPr id="6" name="Text Box 21"/>
          <p:cNvSpPr txBox="1">
            <a:spLocks noChangeArrowheads="1"/>
          </p:cNvSpPr>
          <p:nvPr/>
        </p:nvSpPr>
        <p:spPr bwMode="auto">
          <a:xfrm>
            <a:off x="10435026" y="1957118"/>
            <a:ext cx="1530677" cy="338554"/>
          </a:xfrm>
          <a:prstGeom prst="rect">
            <a:avLst/>
          </a:prstGeom>
          <a:noFill/>
          <a:ln w="50800" cap="rnd" algn="ctr">
            <a:noFill/>
            <a:miter lim="800000"/>
            <a:headEnd type="none" w="sm" len="sm"/>
            <a:tailEnd type="none" w="sm" len="sm"/>
          </a:ln>
        </p:spPr>
        <p:txBody>
          <a:bodyPr wrap="square">
            <a:spAutoFit/>
          </a:bodyPr>
          <a:lstStyle/>
          <a:p>
            <a:pPr algn="ctr">
              <a:defRPr/>
            </a:pPr>
            <a:r>
              <a:rPr lang="en-US" sz="1600" b="1" kern="0" dirty="0">
                <a:solidFill>
                  <a:schemeClr val="accent5"/>
                </a:solidFill>
                <a:cs typeface="Arial" panose="020B0604020202020204" pitchFamily="34" charset="0"/>
              </a:rPr>
              <a:t>Thinking</a:t>
            </a:r>
          </a:p>
        </p:txBody>
      </p:sp>
      <p:grpSp>
        <p:nvGrpSpPr>
          <p:cNvPr id="9" name="Group 8"/>
          <p:cNvGrpSpPr/>
          <p:nvPr/>
        </p:nvGrpSpPr>
        <p:grpSpPr>
          <a:xfrm>
            <a:off x="655980" y="3558737"/>
            <a:ext cx="3017520" cy="1713832"/>
            <a:chOff x="1469740" y="3245319"/>
            <a:chExt cx="1713863" cy="2799449"/>
          </a:xfrm>
        </p:grpSpPr>
        <p:sp>
          <p:nvSpPr>
            <p:cNvPr id="10" name="TextBox 9"/>
            <p:cNvSpPr txBox="1"/>
            <p:nvPr/>
          </p:nvSpPr>
          <p:spPr>
            <a:xfrm>
              <a:off x="1469740" y="3245319"/>
              <a:ext cx="1713863" cy="981264"/>
            </a:xfrm>
            <a:prstGeom prst="rect">
              <a:avLst/>
            </a:prstGeom>
            <a:solidFill>
              <a:srgbClr val="0070C0"/>
            </a:solidFill>
            <a:ln>
              <a:solidFill>
                <a:schemeClr val="bg1"/>
              </a:solidFill>
            </a:ln>
          </p:spPr>
          <p:txBody>
            <a:bodyPr wrap="square" lIns="0" tIns="0" rIns="0" bIns="0" rtlCol="0" anchor="ctr" anchorCtr="0">
              <a:noAutofit/>
            </a:bodyPr>
            <a:lstStyle/>
            <a:p>
              <a:pPr algn="ctr">
                <a:lnSpc>
                  <a:spcPct val="90000"/>
                </a:lnSpc>
              </a:pPr>
              <a:r>
                <a:rPr lang="en-US" sz="1600" b="1" dirty="0">
                  <a:solidFill>
                    <a:prstClr val="white"/>
                  </a:solidFill>
                  <a:cs typeface="Arial" panose="020B0604020202020204" pitchFamily="34" charset="0"/>
                </a:rPr>
                <a:t>Basic Digitization</a:t>
              </a:r>
            </a:p>
          </p:txBody>
        </p:sp>
        <p:sp>
          <p:nvSpPr>
            <p:cNvPr id="11" name="Rectangle 10"/>
            <p:cNvSpPr/>
            <p:nvPr/>
          </p:nvSpPr>
          <p:spPr>
            <a:xfrm>
              <a:off x="1469740" y="4226585"/>
              <a:ext cx="1713863" cy="1818183"/>
            </a:xfrm>
            <a:prstGeom prst="rect">
              <a:avLst/>
            </a:prstGeom>
            <a:gradFill>
              <a:gsLst>
                <a:gs pos="0">
                  <a:schemeClr val="bg1">
                    <a:lumMod val="85000"/>
                  </a:schemeClr>
                </a:gs>
                <a:gs pos="6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595959"/>
                  </a:solidFill>
                  <a:cs typeface="Arial" panose="020B0604020202020204" pitchFamily="34" charset="0"/>
                </a:rPr>
                <a:t>Aggregate data</a:t>
              </a:r>
            </a:p>
            <a:p>
              <a:pPr algn="ctr"/>
              <a:r>
                <a:rPr lang="en-US" sz="1600" dirty="0">
                  <a:solidFill>
                    <a:srgbClr val="595959"/>
                  </a:solidFill>
                  <a:cs typeface="Arial" panose="020B0604020202020204" pitchFamily="34" charset="0"/>
                </a:rPr>
                <a:t>Consolidate access to data</a:t>
              </a:r>
            </a:p>
            <a:p>
              <a:pPr algn="ctr"/>
              <a:r>
                <a:rPr lang="en-US" sz="1600" dirty="0">
                  <a:solidFill>
                    <a:srgbClr val="595959"/>
                  </a:solidFill>
                  <a:cs typeface="Arial" panose="020B0604020202020204" pitchFamily="34" charset="0"/>
                </a:rPr>
                <a:t>Update systems</a:t>
              </a:r>
            </a:p>
          </p:txBody>
        </p:sp>
      </p:grpSp>
      <p:grpSp>
        <p:nvGrpSpPr>
          <p:cNvPr id="12" name="Group 11"/>
          <p:cNvGrpSpPr/>
          <p:nvPr/>
        </p:nvGrpSpPr>
        <p:grpSpPr>
          <a:xfrm>
            <a:off x="3883967" y="2889503"/>
            <a:ext cx="3017520" cy="2468556"/>
            <a:chOff x="3388810" y="2550254"/>
            <a:chExt cx="1713863" cy="4032246"/>
          </a:xfrm>
        </p:grpSpPr>
        <p:sp>
          <p:nvSpPr>
            <p:cNvPr id="13" name="TextBox 12"/>
            <p:cNvSpPr txBox="1"/>
            <p:nvPr/>
          </p:nvSpPr>
          <p:spPr>
            <a:xfrm>
              <a:off x="3388810" y="2550254"/>
              <a:ext cx="1713863" cy="978943"/>
            </a:xfrm>
            <a:prstGeom prst="rect">
              <a:avLst/>
            </a:prstGeom>
            <a:solidFill>
              <a:srgbClr val="0070C0"/>
            </a:solidFill>
            <a:ln>
              <a:solidFill>
                <a:schemeClr val="bg1"/>
              </a:solidFill>
            </a:ln>
          </p:spPr>
          <p:txBody>
            <a:bodyPr wrap="square" lIns="0" tIns="0" rIns="0" bIns="0" rtlCol="0" anchor="ctr" anchorCtr="0">
              <a:noAutofit/>
            </a:bodyPr>
            <a:lstStyle>
              <a:defPPr>
                <a:defRPr lang="en-US"/>
              </a:defPPr>
              <a:lvl1pPr algn="ctr">
                <a:defRPr sz="2000">
                  <a:solidFill>
                    <a:srgbClr val="FFC000"/>
                  </a:solidFill>
                  <a:latin typeface="Univers LT Std 57 Cn" pitchFamily="34" charset="0"/>
                </a:defRPr>
              </a:lvl1pPr>
            </a:lstStyle>
            <a:p>
              <a:pPr>
                <a:lnSpc>
                  <a:spcPct val="90000"/>
                </a:lnSpc>
              </a:pPr>
              <a:r>
                <a:rPr lang="en-US" sz="1600" b="1" dirty="0">
                  <a:solidFill>
                    <a:prstClr val="white"/>
                  </a:solidFill>
                  <a:latin typeface="Arial" panose="020B0604020202020204" pitchFamily="34" charset="0"/>
                  <a:cs typeface="Arial" panose="020B0604020202020204" pitchFamily="34" charset="0"/>
                </a:rPr>
                <a:t>Enhanced Digitization</a:t>
              </a:r>
            </a:p>
          </p:txBody>
        </p:sp>
        <p:sp>
          <p:nvSpPr>
            <p:cNvPr id="14" name="Rectangle 13"/>
            <p:cNvSpPr/>
            <p:nvPr/>
          </p:nvSpPr>
          <p:spPr>
            <a:xfrm>
              <a:off x="3388810" y="3529197"/>
              <a:ext cx="1713863" cy="3053303"/>
            </a:xfrm>
            <a:prstGeom prst="rect">
              <a:avLst/>
            </a:prstGeom>
            <a:gradFill>
              <a:gsLst>
                <a:gs pos="0">
                  <a:schemeClr val="bg1">
                    <a:lumMod val="85000"/>
                  </a:schemeClr>
                </a:gs>
                <a:gs pos="6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595959"/>
                  </a:solidFill>
                  <a:cs typeface="Arial" panose="020B0604020202020204" pitchFamily="34" charset="0"/>
                </a:rPr>
                <a:t>Analyzing &amp; processing data</a:t>
              </a:r>
            </a:p>
            <a:p>
              <a:pPr algn="ctr"/>
              <a:r>
                <a:rPr lang="en-US" sz="1600" dirty="0">
                  <a:solidFill>
                    <a:srgbClr val="595959"/>
                  </a:solidFill>
                  <a:cs typeface="Arial" panose="020B0604020202020204" pitchFamily="34" charset="0"/>
                </a:rPr>
                <a:t>Integrated into other business process platforms</a:t>
              </a:r>
            </a:p>
            <a:p>
              <a:pPr algn="ctr"/>
              <a:endParaRPr lang="en-US" sz="1600" dirty="0">
                <a:solidFill>
                  <a:srgbClr val="595959"/>
                </a:solidFill>
                <a:cs typeface="Arial" panose="020B0604020202020204" pitchFamily="34" charset="0"/>
              </a:endParaRPr>
            </a:p>
          </p:txBody>
        </p:sp>
      </p:grpSp>
      <p:grpSp>
        <p:nvGrpSpPr>
          <p:cNvPr id="15" name="Group 14"/>
          <p:cNvGrpSpPr/>
          <p:nvPr/>
        </p:nvGrpSpPr>
        <p:grpSpPr>
          <a:xfrm>
            <a:off x="7111955" y="2063633"/>
            <a:ext cx="3017520" cy="2875191"/>
            <a:chOff x="5307880" y="1872337"/>
            <a:chExt cx="1713863" cy="4696460"/>
          </a:xfrm>
        </p:grpSpPr>
        <p:sp>
          <p:nvSpPr>
            <p:cNvPr id="16" name="TextBox 15"/>
            <p:cNvSpPr txBox="1"/>
            <p:nvPr/>
          </p:nvSpPr>
          <p:spPr>
            <a:xfrm>
              <a:off x="5307880" y="1872337"/>
              <a:ext cx="1713863" cy="978941"/>
            </a:xfrm>
            <a:prstGeom prst="rect">
              <a:avLst/>
            </a:prstGeom>
            <a:solidFill>
              <a:srgbClr val="0070C0"/>
            </a:solidFill>
            <a:ln>
              <a:solidFill>
                <a:schemeClr val="bg1"/>
              </a:solidFill>
            </a:ln>
          </p:spPr>
          <p:txBody>
            <a:bodyPr wrap="square" lIns="0" tIns="0" rIns="0" bIns="0" rtlCol="0" anchor="ctr" anchorCtr="0">
              <a:noAutofit/>
            </a:bodyPr>
            <a:lstStyle>
              <a:defPPr>
                <a:defRPr lang="en-US"/>
              </a:defPPr>
              <a:lvl1pPr algn="ctr">
                <a:defRPr sz="2000">
                  <a:solidFill>
                    <a:srgbClr val="FFC000"/>
                  </a:solidFill>
                  <a:latin typeface="Univers LT Std 57 Cn" pitchFamily="34" charset="0"/>
                </a:defRPr>
              </a:lvl1pPr>
            </a:lstStyle>
            <a:p>
              <a:pPr>
                <a:lnSpc>
                  <a:spcPct val="90000"/>
                </a:lnSpc>
              </a:pPr>
              <a:r>
                <a:rPr lang="en-US" sz="1600" b="1" dirty="0">
                  <a:solidFill>
                    <a:prstClr val="white"/>
                  </a:solidFill>
                  <a:latin typeface="Arial" panose="020B0604020202020204" pitchFamily="34" charset="0"/>
                  <a:cs typeface="Arial" panose="020B0604020202020204" pitchFamily="34" charset="0"/>
                </a:rPr>
                <a:t>Cognitive Decision Management</a:t>
              </a:r>
            </a:p>
          </p:txBody>
        </p:sp>
        <p:sp>
          <p:nvSpPr>
            <p:cNvPr id="17" name="Rectangle 16"/>
            <p:cNvSpPr/>
            <p:nvPr/>
          </p:nvSpPr>
          <p:spPr>
            <a:xfrm>
              <a:off x="5307880" y="2851278"/>
              <a:ext cx="1713863" cy="3717519"/>
            </a:xfrm>
            <a:prstGeom prst="rect">
              <a:avLst/>
            </a:prstGeom>
            <a:gradFill>
              <a:gsLst>
                <a:gs pos="0">
                  <a:schemeClr val="bg1">
                    <a:lumMod val="85000"/>
                  </a:schemeClr>
                </a:gs>
                <a:gs pos="6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rgbClr val="595959"/>
                  </a:solidFill>
                  <a:cs typeface="Arial" panose="020B0604020202020204" pitchFamily="34" charset="0"/>
                </a:rPr>
                <a:t>Understanding customers</a:t>
              </a:r>
            </a:p>
            <a:p>
              <a:pPr algn="ctr"/>
              <a:r>
                <a:rPr lang="en-US" sz="1600" dirty="0">
                  <a:solidFill>
                    <a:srgbClr val="595959"/>
                  </a:solidFill>
                  <a:cs typeface="Arial" panose="020B0604020202020204" pitchFamily="34" charset="0"/>
                </a:rPr>
                <a:t>Complete transactions</a:t>
              </a:r>
            </a:p>
            <a:p>
              <a:pPr algn="ctr"/>
              <a:endParaRPr lang="en-US" sz="1600" dirty="0">
                <a:solidFill>
                  <a:srgbClr val="595959"/>
                </a:solidFill>
                <a:cs typeface="Arial" panose="020B0604020202020204" pitchFamily="34" charset="0"/>
              </a:endParaRPr>
            </a:p>
          </p:txBody>
        </p:sp>
      </p:grpSp>
      <p:sp>
        <p:nvSpPr>
          <p:cNvPr id="18" name="Text Box 21"/>
          <p:cNvSpPr txBox="1">
            <a:spLocks noChangeArrowheads="1"/>
          </p:cNvSpPr>
          <p:nvPr/>
        </p:nvSpPr>
        <p:spPr bwMode="auto">
          <a:xfrm>
            <a:off x="10629420" y="5288446"/>
            <a:ext cx="1336283" cy="338554"/>
          </a:xfrm>
          <a:prstGeom prst="rect">
            <a:avLst/>
          </a:prstGeom>
          <a:noFill/>
          <a:ln w="50800" cap="rnd" algn="ctr">
            <a:noFill/>
            <a:miter lim="800000"/>
            <a:headEnd type="none" w="sm" len="sm"/>
            <a:tailEnd type="none" w="sm" len="sm"/>
          </a:ln>
        </p:spPr>
        <p:txBody>
          <a:bodyPr wrap="square">
            <a:spAutoFit/>
          </a:bodyPr>
          <a:lstStyle/>
          <a:p>
            <a:pPr algn="ctr">
              <a:defRPr/>
            </a:pPr>
            <a:r>
              <a:rPr lang="en-US" sz="1600" b="1" kern="0" dirty="0">
                <a:solidFill>
                  <a:schemeClr val="accent5"/>
                </a:solidFill>
                <a:cs typeface="Arial" panose="020B0604020202020204" pitchFamily="34" charset="0"/>
              </a:rPr>
              <a:t>Acting</a:t>
            </a:r>
          </a:p>
        </p:txBody>
      </p:sp>
      <p:pic>
        <p:nvPicPr>
          <p:cNvPr id="19" name="Picture 18"/>
          <p:cNvPicPr>
            <a:picLocks noChangeAspect="1"/>
          </p:cNvPicPr>
          <p:nvPr/>
        </p:nvPicPr>
        <p:blipFill>
          <a:blip r:embed="rId3"/>
          <a:stretch>
            <a:fillRect/>
          </a:stretch>
        </p:blipFill>
        <p:spPr>
          <a:xfrm>
            <a:off x="10952714" y="1368058"/>
            <a:ext cx="495300" cy="561975"/>
          </a:xfrm>
          <a:prstGeom prst="rect">
            <a:avLst/>
          </a:prstGeom>
        </p:spPr>
      </p:pic>
      <p:pic>
        <p:nvPicPr>
          <p:cNvPr id="20" name="Picture 19"/>
          <p:cNvPicPr>
            <a:picLocks noChangeAspect="1"/>
          </p:cNvPicPr>
          <p:nvPr/>
        </p:nvPicPr>
        <p:blipFill>
          <a:blip r:embed="rId4"/>
          <a:stretch>
            <a:fillRect/>
          </a:stretch>
        </p:blipFill>
        <p:spPr>
          <a:xfrm>
            <a:off x="10952713" y="5678786"/>
            <a:ext cx="628651" cy="257175"/>
          </a:xfrm>
          <a:prstGeom prst="rect">
            <a:avLst/>
          </a:prstGeom>
        </p:spPr>
      </p:pic>
      <p:grpSp>
        <p:nvGrpSpPr>
          <p:cNvPr id="24" name="Group 23"/>
          <p:cNvGrpSpPr/>
          <p:nvPr/>
        </p:nvGrpSpPr>
        <p:grpSpPr>
          <a:xfrm>
            <a:off x="439950" y="1667054"/>
            <a:ext cx="6583680" cy="4651816"/>
            <a:chOff x="464023" y="2058265"/>
            <a:chExt cx="6583680" cy="4130130"/>
          </a:xfrm>
        </p:grpSpPr>
        <p:sp>
          <p:nvSpPr>
            <p:cNvPr id="21" name="Rectangle 20"/>
            <p:cNvSpPr/>
            <p:nvPr/>
          </p:nvSpPr>
          <p:spPr bwMode="auto">
            <a:xfrm>
              <a:off x="464023" y="3012565"/>
              <a:ext cx="6583680" cy="3175830"/>
            </a:xfrm>
            <a:prstGeom prst="rect">
              <a:avLst/>
            </a:prstGeom>
            <a:noFill/>
            <a:ln w="25400" cap="flat" cmpd="sng" algn="ctr">
              <a:solidFill>
                <a:schemeClr val="accent4"/>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377" fontAlgn="base">
                <a:spcBef>
                  <a:spcPct val="0"/>
                </a:spcBef>
                <a:spcAft>
                  <a:spcPct val="0"/>
                </a:spcAft>
              </a:pPr>
              <a:endParaRPr lang="en-US" sz="1600" dirty="0">
                <a:solidFill>
                  <a:srgbClr val="595959"/>
                </a:solidFill>
              </a:endParaRPr>
            </a:p>
          </p:txBody>
        </p:sp>
        <p:cxnSp>
          <p:nvCxnSpPr>
            <p:cNvPr id="23" name="Straight Connector 22"/>
            <p:cNvCxnSpPr/>
            <p:nvPr/>
          </p:nvCxnSpPr>
          <p:spPr bwMode="auto">
            <a:xfrm>
              <a:off x="3352800" y="2494694"/>
              <a:ext cx="0" cy="517446"/>
            </a:xfrm>
            <a:prstGeom prst="line">
              <a:avLst/>
            </a:prstGeom>
            <a:solidFill>
              <a:schemeClr val="lt2"/>
            </a:solidFill>
            <a:ln w="25400" cap="flat" cmpd="sng" algn="ctr">
              <a:solidFill>
                <a:schemeClr val="accent4"/>
              </a:solidFill>
              <a:prstDash val="solid"/>
              <a:headEnd type="none" w="med" len="med"/>
              <a:tailEnd type="none" w="med" len="med"/>
            </a:ln>
            <a:effectLst/>
          </p:spPr>
        </p:cxnSp>
        <p:grpSp>
          <p:nvGrpSpPr>
            <p:cNvPr id="8" name="Group 7"/>
            <p:cNvGrpSpPr/>
            <p:nvPr/>
          </p:nvGrpSpPr>
          <p:grpSpPr>
            <a:xfrm>
              <a:off x="2224562" y="2058265"/>
              <a:ext cx="2485342" cy="436429"/>
              <a:chOff x="2224562" y="2058265"/>
              <a:chExt cx="2485342" cy="436429"/>
            </a:xfrm>
          </p:grpSpPr>
          <p:sp>
            <p:nvSpPr>
              <p:cNvPr id="22" name="Rectangle 21"/>
              <p:cNvSpPr/>
              <p:nvPr/>
            </p:nvSpPr>
            <p:spPr bwMode="auto">
              <a:xfrm>
                <a:off x="2224562" y="2058265"/>
                <a:ext cx="2485342" cy="436429"/>
              </a:xfrm>
              <a:prstGeom prst="rect">
                <a:avLst/>
              </a:prstGeom>
              <a:noFill/>
              <a:ln w="25400" cap="flat" cmpd="sng" algn="ctr">
                <a:solidFill>
                  <a:schemeClr val="accent4"/>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595959"/>
                  </a:solidFill>
                </a:endParaRPr>
              </a:p>
            </p:txBody>
          </p:sp>
          <p:sp>
            <p:nvSpPr>
              <p:cNvPr id="7" name="Rectangle 6"/>
              <p:cNvSpPr/>
              <p:nvPr/>
            </p:nvSpPr>
            <p:spPr>
              <a:xfrm>
                <a:off x="2555968" y="2091814"/>
                <a:ext cx="1693604" cy="327912"/>
              </a:xfrm>
              <a:prstGeom prst="rect">
                <a:avLst/>
              </a:prstGeom>
            </p:spPr>
            <p:txBody>
              <a:bodyPr wrap="none">
                <a:spAutoFit/>
              </a:bodyPr>
              <a:lstStyle/>
              <a:p>
                <a:pPr algn="ctr" fontAlgn="base">
                  <a:spcBef>
                    <a:spcPct val="0"/>
                  </a:spcBef>
                  <a:spcAft>
                    <a:spcPct val="0"/>
                  </a:spcAft>
                </a:pPr>
                <a:r>
                  <a:rPr lang="en-US" dirty="0">
                    <a:solidFill>
                      <a:srgbClr val="595959"/>
                    </a:solidFill>
                  </a:rPr>
                  <a:t>Intelligent RPA</a:t>
                </a:r>
              </a:p>
            </p:txBody>
          </p:sp>
        </p:grpSp>
      </p:grpSp>
      <p:grpSp>
        <p:nvGrpSpPr>
          <p:cNvPr id="33" name="Group 32"/>
          <p:cNvGrpSpPr/>
          <p:nvPr/>
        </p:nvGrpSpPr>
        <p:grpSpPr>
          <a:xfrm>
            <a:off x="769101" y="5487202"/>
            <a:ext cx="6278603" cy="595646"/>
            <a:chOff x="769101" y="5258596"/>
            <a:chExt cx="6278602" cy="595645"/>
          </a:xfrm>
        </p:grpSpPr>
        <p:sp>
          <p:nvSpPr>
            <p:cNvPr id="27" name="TextBox 26"/>
            <p:cNvSpPr txBox="1"/>
            <p:nvPr/>
          </p:nvSpPr>
          <p:spPr>
            <a:xfrm>
              <a:off x="1713888" y="5258596"/>
              <a:ext cx="5333815" cy="584774"/>
            </a:xfrm>
            <a:prstGeom prst="rect">
              <a:avLst/>
            </a:prstGeom>
            <a:noFill/>
          </p:spPr>
          <p:txBody>
            <a:bodyPr wrap="square" rtlCol="0">
              <a:spAutoFit/>
            </a:bodyPr>
            <a:lstStyle/>
            <a:p>
              <a:r>
                <a:rPr lang="en-US" sz="1600" b="1" dirty="0">
                  <a:solidFill>
                    <a:srgbClr val="595959"/>
                  </a:solidFill>
                </a:rPr>
                <a:t>Intelligent RPA connects to </a:t>
              </a:r>
              <a:r>
                <a:rPr lang="en-US" sz="1600" dirty="0">
                  <a:solidFill>
                    <a:srgbClr val="595959"/>
                  </a:solidFill>
                </a:rPr>
                <a:t>analytics, multi-channel capture, process automation, enterprise search, NLP</a:t>
              </a:r>
            </a:p>
          </p:txBody>
        </p:sp>
        <p:pic>
          <p:nvPicPr>
            <p:cNvPr id="28" name="Picture 27"/>
            <p:cNvPicPr>
              <a:picLocks noChangeAspect="1"/>
            </p:cNvPicPr>
            <p:nvPr/>
          </p:nvPicPr>
          <p:blipFill>
            <a:blip r:embed="rId5" cstate="screen">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6744358">
              <a:off x="933858" y="5104599"/>
              <a:ext cx="584885" cy="914400"/>
            </a:xfrm>
            <a:prstGeom prst="rect">
              <a:avLst/>
            </a:prstGeom>
          </p:spPr>
        </p:pic>
      </p:grpSp>
      <p:grpSp>
        <p:nvGrpSpPr>
          <p:cNvPr id="34" name="Group 33"/>
          <p:cNvGrpSpPr/>
          <p:nvPr/>
        </p:nvGrpSpPr>
        <p:grpSpPr>
          <a:xfrm>
            <a:off x="7135808" y="3610780"/>
            <a:ext cx="3017523" cy="1569660"/>
            <a:chOff x="7135806" y="3691460"/>
            <a:chExt cx="3017522" cy="1569659"/>
          </a:xfrm>
        </p:grpSpPr>
        <p:pic>
          <p:nvPicPr>
            <p:cNvPr id="25" name="Picture 24"/>
            <p:cNvPicPr>
              <a:picLocks noChangeAspect="1"/>
            </p:cNvPicPr>
            <p:nvPr/>
          </p:nvPicPr>
          <p:blipFill>
            <a:blip r:embed="rId6" cstate="screen">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35806" y="3691460"/>
              <a:ext cx="845453" cy="640080"/>
            </a:xfrm>
            <a:prstGeom prst="rect">
              <a:avLst/>
            </a:prstGeom>
          </p:spPr>
        </p:pic>
        <p:sp>
          <p:nvSpPr>
            <p:cNvPr id="32" name="TextBox 31"/>
            <p:cNvSpPr txBox="1"/>
            <p:nvPr/>
          </p:nvSpPr>
          <p:spPr>
            <a:xfrm>
              <a:off x="7947304" y="3691460"/>
              <a:ext cx="2206024" cy="1569659"/>
            </a:xfrm>
            <a:prstGeom prst="rect">
              <a:avLst/>
            </a:prstGeom>
            <a:noFill/>
          </p:spPr>
          <p:txBody>
            <a:bodyPr wrap="square" rtlCol="0">
              <a:spAutoFit/>
            </a:bodyPr>
            <a:lstStyle/>
            <a:p>
              <a:pPr marL="120648" indent="-120648">
                <a:buFont typeface="Arial" panose="020B0604020202020204" pitchFamily="34" charset="0"/>
                <a:buChar char="•"/>
              </a:pPr>
              <a:r>
                <a:rPr lang="en-US" sz="1600" dirty="0">
                  <a:solidFill>
                    <a:srgbClr val="595959"/>
                  </a:solidFill>
                </a:rPr>
                <a:t>Consider complexity &amp; maintaining</a:t>
              </a:r>
            </a:p>
            <a:p>
              <a:pPr marL="120648" indent="-120648">
                <a:buFont typeface="Arial" panose="020B0604020202020204" pitchFamily="34" charset="0"/>
                <a:buChar char="•"/>
              </a:pPr>
              <a:r>
                <a:rPr lang="en-US" sz="1600" dirty="0">
                  <a:solidFill>
                    <a:srgbClr val="595959"/>
                  </a:solidFill>
                </a:rPr>
                <a:t>Use cases require understanding</a:t>
              </a:r>
            </a:p>
            <a:p>
              <a:pPr marL="120648" indent="-120648">
                <a:buFont typeface="Arial" panose="020B0604020202020204" pitchFamily="34" charset="0"/>
                <a:buChar char="•"/>
              </a:pPr>
              <a:r>
                <a:rPr lang="en-US" sz="1600" dirty="0">
                  <a:solidFill>
                    <a:srgbClr val="595959"/>
                  </a:solidFill>
                </a:rPr>
                <a:t>High risk</a:t>
              </a:r>
            </a:p>
            <a:p>
              <a:endParaRPr lang="en-US" sz="1600" dirty="0">
                <a:solidFill>
                  <a:srgbClr val="595959"/>
                </a:solidFill>
              </a:endParaRPr>
            </a:p>
          </p:txBody>
        </p:sp>
      </p:grpSp>
    </p:spTree>
    <p:extLst>
      <p:ext uri="{BB962C8B-B14F-4D97-AF65-F5344CB8AC3E}">
        <p14:creationId xmlns:p14="http://schemas.microsoft.com/office/powerpoint/2010/main" val="39703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anim calcmode="lin" valueType="num">
                                      <p:cBhvr>
                                        <p:cTn id="15" dur="500" fill="hold"/>
                                        <p:tgtEl>
                                          <p:spTgt spid="12"/>
                                        </p:tgtEl>
                                        <p:attrNameLst>
                                          <p:attrName>ppt_x</p:attrName>
                                        </p:attrNameLst>
                                      </p:cBhvr>
                                      <p:tavLst>
                                        <p:tav tm="0">
                                          <p:val>
                                            <p:strVal val="#ppt_x"/>
                                          </p:val>
                                        </p:tav>
                                        <p:tav tm="100000">
                                          <p:val>
                                            <p:strVal val="#ppt_x"/>
                                          </p:val>
                                        </p:tav>
                                      </p:tavLst>
                                    </p:anim>
                                    <p:anim calcmode="lin" valueType="num">
                                      <p:cBhvr>
                                        <p:cTn id="1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anim calcmode="lin" valueType="num">
                                      <p:cBhvr>
                                        <p:cTn id="32" dur="500" fill="hold"/>
                                        <p:tgtEl>
                                          <p:spTgt spid="15"/>
                                        </p:tgtEl>
                                        <p:attrNameLst>
                                          <p:attrName>ppt_x</p:attrName>
                                        </p:attrNameLst>
                                      </p:cBhvr>
                                      <p:tavLst>
                                        <p:tav tm="0">
                                          <p:val>
                                            <p:strVal val="#ppt_x"/>
                                          </p:val>
                                        </p:tav>
                                        <p:tav tm="100000">
                                          <p:val>
                                            <p:strVal val="#ppt_x"/>
                                          </p:val>
                                        </p:tav>
                                      </p:tavLst>
                                    </p:anim>
                                    <p:anim calcmode="lin" valueType="num">
                                      <p:cBhvr>
                                        <p:cTn id="3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578511" y="2498541"/>
            <a:ext cx="3251202" cy="3371458"/>
          </a:xfrm>
          <a:prstGeom prst="rect">
            <a:avLst/>
          </a:prstGeom>
        </p:spPr>
      </p:pic>
      <p:sp>
        <p:nvSpPr>
          <p:cNvPr id="15" name="Oval 14"/>
          <p:cNvSpPr/>
          <p:nvPr/>
        </p:nvSpPr>
        <p:spPr bwMode="auto">
          <a:xfrm>
            <a:off x="5721457" y="2212125"/>
            <a:ext cx="1272210" cy="1272210"/>
          </a:xfrm>
          <a:prstGeom prst="ellipse">
            <a:avLst/>
          </a:prstGeom>
          <a:noFill/>
          <a:ln w="63500" cap="flat" cmpd="sng" algn="ctr">
            <a:solidFill>
              <a:schemeClr val="accent4"/>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0" name="Oval 29"/>
          <p:cNvSpPr/>
          <p:nvPr/>
        </p:nvSpPr>
        <p:spPr bwMode="auto">
          <a:xfrm>
            <a:off x="5049281" y="3401983"/>
            <a:ext cx="860064" cy="860064"/>
          </a:xfrm>
          <a:prstGeom prst="ellipse">
            <a:avLst/>
          </a:prstGeom>
          <a:noFill/>
          <a:ln w="63500" cap="flat" cmpd="sng" algn="ctr">
            <a:solidFill>
              <a:schemeClr val="accent4"/>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9" name="Rectangle 28"/>
          <p:cNvSpPr/>
          <p:nvPr/>
        </p:nvSpPr>
        <p:spPr bwMode="auto">
          <a:xfrm>
            <a:off x="8643979" y="1947398"/>
            <a:ext cx="3017562" cy="1775404"/>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bg1"/>
                </a:solidFill>
                <a:effectLst/>
                <a:latin typeface="Arial" charset="0"/>
              </a:rPr>
              <a:t>Head Work: </a:t>
            </a:r>
            <a:r>
              <a:rPr kumimoji="0" lang="en-US" sz="2800" b="1" i="0" u="none" strike="noStrike" cap="none" normalizeH="0" baseline="0" dirty="0">
                <a:ln>
                  <a:noFill/>
                </a:ln>
                <a:solidFill>
                  <a:schemeClr val="bg1"/>
                </a:solidFill>
                <a:effectLst/>
                <a:latin typeface="Arial" charset="0"/>
              </a:rPr>
              <a:t>Cognitive</a:t>
            </a:r>
            <a:r>
              <a:rPr kumimoji="0" lang="en-US" sz="2800" b="1" i="0" u="none" strike="noStrike" cap="none" normalizeH="0" dirty="0">
                <a:ln>
                  <a:noFill/>
                </a:ln>
                <a:solidFill>
                  <a:schemeClr val="bg1"/>
                </a:solidFill>
                <a:effectLst/>
                <a:latin typeface="Arial" charset="0"/>
              </a:rPr>
              <a:t> Automation</a:t>
            </a:r>
            <a:endParaRPr kumimoji="0" lang="en-US" sz="2800" b="1" i="0" u="none" strike="noStrike" cap="none" normalizeH="0" baseline="0" dirty="0">
              <a:ln>
                <a:noFill/>
              </a:ln>
              <a:solidFill>
                <a:schemeClr val="bg1"/>
              </a:solidFill>
              <a:effectLst/>
              <a:latin typeface="Arial" charset="0"/>
            </a:endParaRPr>
          </a:p>
        </p:txBody>
      </p:sp>
      <p:cxnSp>
        <p:nvCxnSpPr>
          <p:cNvPr id="32" name="Straight Connector 31"/>
          <p:cNvCxnSpPr/>
          <p:nvPr/>
        </p:nvCxnSpPr>
        <p:spPr bwMode="auto">
          <a:xfrm flipH="1">
            <a:off x="6971899" y="2835101"/>
            <a:ext cx="1665533" cy="0"/>
          </a:xfrm>
          <a:prstGeom prst="line">
            <a:avLst/>
          </a:prstGeom>
          <a:solidFill>
            <a:schemeClr val="lt2"/>
          </a:solidFill>
          <a:ln w="50800" cap="flat" cmpd="sng" algn="ctr">
            <a:solidFill>
              <a:schemeClr val="accent4"/>
            </a:solidFill>
            <a:prstDash val="solid"/>
            <a:headEnd type="oval" w="med" len="med"/>
            <a:tailEnd type="none" w="med" len="med"/>
          </a:ln>
          <a:effectLst/>
        </p:spPr>
      </p:cxnSp>
      <p:sp>
        <p:nvSpPr>
          <p:cNvPr id="34" name="Rectangle 33"/>
          <p:cNvSpPr/>
          <p:nvPr/>
        </p:nvSpPr>
        <p:spPr bwMode="auto">
          <a:xfrm>
            <a:off x="670305" y="3193670"/>
            <a:ext cx="3093940" cy="1460449"/>
          </a:xfrm>
          <a:prstGeom prst="rect">
            <a:avLst/>
          </a:prstGeom>
          <a:noFill/>
          <a:ln w="0" cap="flat" cmpd="sng" algn="ctr">
            <a:noFill/>
            <a:prstDash val="solid"/>
            <a:miter/>
            <a:headEnd type="none" w="med" len="med"/>
            <a:tailEnd type="none" w="med" len="med"/>
          </a:ln>
          <a:effectLst/>
        </p:spPr>
        <p:txBody>
          <a:bodyPr rot="0" spcFirstLastPara="0" vertOverflow="overflow" horzOverflow="overflow" vert="horz" wrap="square" lIns="0" tIns="45720" rIns="365760" bIns="45720" numCol="1" spcCol="0" rtlCol="0" fromWordArt="0" anchor="ctr" anchorCtr="0" forceAA="0" compatLnSpc="1">
            <a:prstTxWarp prst="textNoShape">
              <a:avLst/>
            </a:prstTxWarp>
            <a:no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chemeClr val="bg1"/>
                </a:solidFill>
                <a:effectLst/>
                <a:latin typeface="Arial" charset="0"/>
              </a:rPr>
              <a:t>Hand Work:</a:t>
            </a:r>
            <a:r>
              <a:rPr kumimoji="0" lang="en-US" sz="3200" b="0" i="0" u="none" strike="noStrike" cap="none" normalizeH="0" dirty="0">
                <a:ln>
                  <a:noFill/>
                </a:ln>
                <a:solidFill>
                  <a:schemeClr val="bg1"/>
                </a:solidFill>
                <a:effectLst/>
                <a:latin typeface="Arial" charset="0"/>
              </a:rPr>
              <a:t> </a:t>
            </a:r>
            <a:br>
              <a:rPr kumimoji="0" lang="en-US" sz="3200" b="0" i="0" u="none" strike="noStrike" cap="none" normalizeH="0" dirty="0">
                <a:ln>
                  <a:noFill/>
                </a:ln>
                <a:solidFill>
                  <a:schemeClr val="bg1"/>
                </a:solidFill>
                <a:effectLst/>
                <a:latin typeface="Arial" charset="0"/>
              </a:rPr>
            </a:br>
            <a:r>
              <a:rPr kumimoji="0" lang="en-US" sz="3200" b="1" i="0" u="none" strike="noStrike" cap="none" normalizeH="0" dirty="0">
                <a:ln>
                  <a:noFill/>
                </a:ln>
                <a:solidFill>
                  <a:schemeClr val="bg1"/>
                </a:solidFill>
                <a:effectLst/>
                <a:latin typeface="Arial" charset="0"/>
              </a:rPr>
              <a:t>RPA</a:t>
            </a:r>
            <a:endParaRPr kumimoji="0" lang="en-US" sz="3200" b="1" i="0" u="none" strike="noStrike" cap="none" normalizeH="0" baseline="0" dirty="0">
              <a:ln>
                <a:noFill/>
              </a:ln>
              <a:solidFill>
                <a:schemeClr val="bg1"/>
              </a:solidFill>
              <a:effectLst/>
              <a:latin typeface="Arial" charset="0"/>
            </a:endParaRPr>
          </a:p>
        </p:txBody>
      </p:sp>
      <p:cxnSp>
        <p:nvCxnSpPr>
          <p:cNvPr id="35" name="Straight Connector 34"/>
          <p:cNvCxnSpPr/>
          <p:nvPr/>
        </p:nvCxnSpPr>
        <p:spPr bwMode="auto">
          <a:xfrm flipH="1">
            <a:off x="3755554" y="3923893"/>
            <a:ext cx="1294950" cy="0"/>
          </a:xfrm>
          <a:prstGeom prst="line">
            <a:avLst/>
          </a:prstGeom>
          <a:solidFill>
            <a:schemeClr val="lt2"/>
          </a:solidFill>
          <a:ln w="50800" cap="flat" cmpd="sng" algn="ctr">
            <a:solidFill>
              <a:schemeClr val="accent4"/>
            </a:solidFill>
            <a:prstDash val="solid"/>
            <a:headEnd type="none" w="med" len="med"/>
            <a:tailEnd type="oval" w="med" len="med"/>
          </a:ln>
          <a:effectLst/>
        </p:spPr>
      </p:cxnSp>
      <p:sp>
        <p:nvSpPr>
          <p:cNvPr id="3" name="Title 2">
            <a:extLst>
              <a:ext uri="{FF2B5EF4-FFF2-40B4-BE49-F238E27FC236}">
                <a16:creationId xmlns:a16="http://schemas.microsoft.com/office/drawing/2014/main" id="{DBFA7C1F-C6A5-4A1F-8442-DC01597DE781}"/>
              </a:ext>
            </a:extLst>
          </p:cNvPr>
          <p:cNvSpPr>
            <a:spLocks noGrp="1"/>
          </p:cNvSpPr>
          <p:nvPr>
            <p:ph type="title"/>
          </p:nvPr>
        </p:nvSpPr>
        <p:spPr/>
        <p:txBody>
          <a:bodyPr/>
          <a:lstStyle/>
          <a:p>
            <a: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t>The Future of the Digital Workforce</a:t>
            </a:r>
            <a:b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br>
            <a:endParaRPr lang="en-US" dirty="0"/>
          </a:p>
        </p:txBody>
      </p:sp>
      <p:sp>
        <p:nvSpPr>
          <p:cNvPr id="2" name="Slide Number Placeholder 1">
            <a:extLst>
              <a:ext uri="{FF2B5EF4-FFF2-40B4-BE49-F238E27FC236}">
                <a16:creationId xmlns:a16="http://schemas.microsoft.com/office/drawing/2014/main" id="{D4C93612-ABCD-426B-82FF-33777680BDE4}"/>
              </a:ext>
            </a:extLst>
          </p:cNvPr>
          <p:cNvSpPr>
            <a:spLocks noGrp="1"/>
          </p:cNvSpPr>
          <p:nvPr>
            <p:ph type="sldNum" sz="quarter" idx="10"/>
          </p:nvPr>
        </p:nvSpPr>
        <p:spPr/>
        <p:txBody>
          <a:bodyPr/>
          <a:lstStyle/>
          <a:p>
            <a:fld id="{71D586D2-677B-458F-B417-DB589973A882}" type="slidenum">
              <a:rPr lang="en-US" smtClean="0"/>
              <a:pPr/>
              <a:t>46</a:t>
            </a:fld>
            <a:endParaRPr lang="en-US" dirty="0"/>
          </a:p>
        </p:txBody>
      </p:sp>
      <p:sp>
        <p:nvSpPr>
          <p:cNvPr id="6" name="Text Placeholder 5">
            <a:extLst>
              <a:ext uri="{FF2B5EF4-FFF2-40B4-BE49-F238E27FC236}">
                <a16:creationId xmlns:a16="http://schemas.microsoft.com/office/drawing/2014/main" id="{53406A53-2398-4E31-B3CE-1F9469412ED5}"/>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0263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par>
                          <p:cTn id="14" fill="hold">
                            <p:stCondLst>
                              <p:cond delay="1500"/>
                            </p:stCondLst>
                            <p:childTnLst>
                              <p:par>
                                <p:cTn id="15" presetID="53" presetClass="entr" presetSubtype="16" fill="hold" grpId="0" nodeType="afterEffect">
                                  <p:stCondLst>
                                    <p:cond delay="50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F74E063-8BB2-49E5-8E41-B15C0B1DA5B2}"/>
              </a:ext>
            </a:extLst>
          </p:cNvPr>
          <p:cNvSpPr>
            <a:spLocks noGrp="1"/>
          </p:cNvSpPr>
          <p:nvPr>
            <p:ph type="title"/>
          </p:nvPr>
        </p:nvSpPr>
        <p:spPr/>
        <p:txBody>
          <a:bodyPr/>
          <a:lstStyle/>
          <a:p>
            <a:r>
              <a:rPr lang="en-AU" sz="2400" dirty="0"/>
              <a:t>Document Understanding</a:t>
            </a:r>
            <a:endParaRPr lang="en-US" dirty="0"/>
          </a:p>
        </p:txBody>
      </p:sp>
      <p:sp>
        <p:nvSpPr>
          <p:cNvPr id="6" name="Text Placeholder 5">
            <a:extLst>
              <a:ext uri="{FF2B5EF4-FFF2-40B4-BE49-F238E27FC236}">
                <a16:creationId xmlns:a16="http://schemas.microsoft.com/office/drawing/2014/main" id="{16442478-2E99-4285-B8F4-2890D99DEAF2}"/>
              </a:ext>
            </a:extLst>
          </p:cNvPr>
          <p:cNvSpPr>
            <a:spLocks noGrp="1"/>
          </p:cNvSpPr>
          <p:nvPr>
            <p:ph type="body" sz="quarter" idx="12"/>
          </p:nvPr>
        </p:nvSpPr>
        <p:spPr/>
        <p:txBody>
          <a:bodyPr>
            <a:normAutofit/>
          </a:bodyPr>
          <a:lstStyle/>
          <a:p>
            <a:pPr>
              <a:spcAft>
                <a:spcPts val="1200"/>
              </a:spcAft>
            </a:pPr>
            <a:r>
              <a:rPr lang="en-AU" sz="2800" dirty="0"/>
              <a:t>Cognitive Document Automation</a:t>
            </a:r>
          </a:p>
          <a:p>
            <a:pPr>
              <a:spcAft>
                <a:spcPts val="1200"/>
              </a:spcAft>
            </a:pPr>
            <a:r>
              <a:rPr lang="en-AU" sz="2800" dirty="0"/>
              <a:t>Intelligent Document Recognition</a:t>
            </a:r>
          </a:p>
          <a:p>
            <a:pPr>
              <a:spcAft>
                <a:spcPts val="1200"/>
              </a:spcAft>
            </a:pPr>
            <a:r>
              <a:rPr lang="en-AU" sz="2800" dirty="0"/>
              <a:t>Human &amp; robot together</a:t>
            </a:r>
            <a:br>
              <a:rPr lang="en-AU" sz="2800" dirty="0"/>
            </a:br>
            <a:r>
              <a:rPr lang="en-AU" sz="2800" dirty="0"/>
              <a:t>understand what they read</a:t>
            </a:r>
          </a:p>
        </p:txBody>
      </p:sp>
      <p:sp>
        <p:nvSpPr>
          <p:cNvPr id="13" name="Text Placeholder 12">
            <a:extLst>
              <a:ext uri="{FF2B5EF4-FFF2-40B4-BE49-F238E27FC236}">
                <a16:creationId xmlns:a16="http://schemas.microsoft.com/office/drawing/2014/main" id="{DD40A0A2-F3BE-4E85-BFF9-F37A411C146E}"/>
              </a:ext>
            </a:extLst>
          </p:cNvPr>
          <p:cNvSpPr>
            <a:spLocks noGrp="1"/>
          </p:cNvSpPr>
          <p:nvPr>
            <p:ph type="body" sz="quarter" idx="15"/>
          </p:nvPr>
        </p:nvSpPr>
        <p:spPr/>
        <p:txBody>
          <a:bodyPr/>
          <a:lstStyle/>
          <a:p>
            <a:endParaRPr lang="en-US"/>
          </a:p>
        </p:txBody>
      </p:sp>
      <p:sp>
        <p:nvSpPr>
          <p:cNvPr id="3" name="Slide Number Placeholder 2">
            <a:extLst>
              <a:ext uri="{FF2B5EF4-FFF2-40B4-BE49-F238E27FC236}">
                <a16:creationId xmlns:a16="http://schemas.microsoft.com/office/drawing/2014/main" id="{5B7C674A-2984-4961-BE0C-4BB7EBBC747A}"/>
              </a:ext>
            </a:extLst>
          </p:cNvPr>
          <p:cNvSpPr>
            <a:spLocks noGrp="1"/>
          </p:cNvSpPr>
          <p:nvPr>
            <p:ph type="sldNum" sz="quarter" idx="10"/>
          </p:nvPr>
        </p:nvSpPr>
        <p:spPr/>
        <p:txBody>
          <a:bodyPr/>
          <a:lstStyle/>
          <a:p>
            <a:fld id="{71D586D2-677B-458F-B417-DB589973A882}" type="slidenum">
              <a:rPr lang="en-US" smtClean="0"/>
              <a:pPr/>
              <a:t>47</a:t>
            </a:fld>
            <a:endParaRPr lang="en-US" dirty="0"/>
          </a:p>
        </p:txBody>
      </p:sp>
    </p:spTree>
    <p:extLst>
      <p:ext uri="{BB962C8B-B14F-4D97-AF65-F5344CB8AC3E}">
        <p14:creationId xmlns:p14="http://schemas.microsoft.com/office/powerpoint/2010/main" val="366078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80EE5-E1A9-47BC-AA9C-14DD23EE0C38}"/>
              </a:ext>
            </a:extLst>
          </p:cNvPr>
          <p:cNvSpPr>
            <a:spLocks noGrp="1"/>
          </p:cNvSpPr>
          <p:nvPr>
            <p:ph type="title"/>
          </p:nvPr>
        </p:nvSpPr>
        <p:spPr/>
        <p:txBody>
          <a:bodyPr/>
          <a:lstStyle/>
          <a:p>
            <a:r>
              <a:rPr lang="en-AU" dirty="0"/>
              <a:t>What is Document Understanding? (All information has context)</a:t>
            </a:r>
          </a:p>
        </p:txBody>
      </p:sp>
      <p:sp>
        <p:nvSpPr>
          <p:cNvPr id="11" name="Slide Number Placeholder 10">
            <a:extLst>
              <a:ext uri="{FF2B5EF4-FFF2-40B4-BE49-F238E27FC236}">
                <a16:creationId xmlns:a16="http://schemas.microsoft.com/office/drawing/2014/main" id="{ED192809-22B3-4588-AC31-F7EE1C80BBB5}"/>
              </a:ext>
            </a:extLst>
          </p:cNvPr>
          <p:cNvSpPr>
            <a:spLocks noGrp="1"/>
          </p:cNvSpPr>
          <p:nvPr>
            <p:ph type="sldNum" sz="quarter" idx="10"/>
          </p:nvPr>
        </p:nvSpPr>
        <p:spPr/>
        <p:txBody>
          <a:bodyPr/>
          <a:lstStyle/>
          <a:p>
            <a:fld id="{71D586D2-677B-458F-B417-DB589973A882}" type="slidenum">
              <a:rPr lang="en-US" smtClean="0"/>
              <a:pPr/>
              <a:t>48</a:t>
            </a:fld>
            <a:endParaRPr lang="en-US" dirty="0"/>
          </a:p>
        </p:txBody>
      </p:sp>
      <p:sp>
        <p:nvSpPr>
          <p:cNvPr id="3" name="Text Placeholder 2">
            <a:extLst>
              <a:ext uri="{FF2B5EF4-FFF2-40B4-BE49-F238E27FC236}">
                <a16:creationId xmlns:a16="http://schemas.microsoft.com/office/drawing/2014/main" id="{2F936EAD-4CA2-4A78-87B8-996652CA29C9}"/>
              </a:ext>
            </a:extLst>
          </p:cNvPr>
          <p:cNvSpPr>
            <a:spLocks noGrp="1"/>
          </p:cNvSpPr>
          <p:nvPr>
            <p:ph type="body" sz="quarter" idx="15"/>
          </p:nvPr>
        </p:nvSpPr>
        <p:spPr/>
        <p:txBody>
          <a:bodyPr/>
          <a:lstStyle/>
          <a:p>
            <a:r>
              <a:rPr lang="en-AU" dirty="0"/>
              <a:t> </a:t>
            </a:r>
          </a:p>
        </p:txBody>
      </p:sp>
      <p:sp>
        <p:nvSpPr>
          <p:cNvPr id="13" name="Text Placeholder 2">
            <a:extLst>
              <a:ext uri="{FF2B5EF4-FFF2-40B4-BE49-F238E27FC236}">
                <a16:creationId xmlns:a16="http://schemas.microsoft.com/office/drawing/2014/main" id="{B205A412-05BF-447C-86DE-E717D326E4FB}"/>
              </a:ext>
            </a:extLst>
          </p:cNvPr>
          <p:cNvSpPr txBox="1">
            <a:spLocks/>
          </p:cNvSpPr>
          <p:nvPr/>
        </p:nvSpPr>
        <p:spPr>
          <a:xfrm>
            <a:off x="2903386" y="2994611"/>
            <a:ext cx="188819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2200" b="1" kern="0" dirty="0">
                <a:solidFill>
                  <a:srgbClr val="025388"/>
                </a:solidFill>
                <a:latin typeface="+mj-lt"/>
              </a:rPr>
              <a:t>Reading</a:t>
            </a:r>
            <a:endParaRPr lang="en-AU" sz="2200" kern="0" dirty="0">
              <a:solidFill>
                <a:srgbClr val="025388"/>
              </a:solidFill>
              <a:latin typeface="+mj-lt"/>
            </a:endParaRPr>
          </a:p>
        </p:txBody>
      </p:sp>
      <p:sp>
        <p:nvSpPr>
          <p:cNvPr id="14" name="Text Placeholder 2">
            <a:extLst>
              <a:ext uri="{FF2B5EF4-FFF2-40B4-BE49-F238E27FC236}">
                <a16:creationId xmlns:a16="http://schemas.microsoft.com/office/drawing/2014/main" id="{A2FD72D6-79EF-4BEB-8812-5A8388169F0F}"/>
              </a:ext>
            </a:extLst>
          </p:cNvPr>
          <p:cNvSpPr txBox="1">
            <a:spLocks/>
          </p:cNvSpPr>
          <p:nvPr/>
        </p:nvSpPr>
        <p:spPr>
          <a:xfrm>
            <a:off x="4925291" y="2849896"/>
            <a:ext cx="2341418" cy="826997"/>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lnSpc>
                <a:spcPct val="90000"/>
              </a:lnSpc>
              <a:buFont typeface="Noto Sans Symbols"/>
              <a:buNone/>
            </a:pPr>
            <a:r>
              <a:rPr lang="en-AU" sz="2200" b="1" kern="0" dirty="0">
                <a:solidFill>
                  <a:srgbClr val="025388"/>
                </a:solidFill>
                <a:latin typeface="+mj-lt"/>
              </a:rPr>
              <a:t>General Knowledge</a:t>
            </a:r>
            <a:endParaRPr lang="en-AU" sz="2200" kern="0" dirty="0">
              <a:solidFill>
                <a:srgbClr val="025388"/>
              </a:solidFill>
              <a:latin typeface="+mj-lt"/>
            </a:endParaRPr>
          </a:p>
        </p:txBody>
      </p:sp>
      <p:sp>
        <p:nvSpPr>
          <p:cNvPr id="15" name="Text Placeholder 2">
            <a:extLst>
              <a:ext uri="{FF2B5EF4-FFF2-40B4-BE49-F238E27FC236}">
                <a16:creationId xmlns:a16="http://schemas.microsoft.com/office/drawing/2014/main" id="{D55E3181-D2C8-4E42-9AF2-0D6CF764CB91}"/>
              </a:ext>
            </a:extLst>
          </p:cNvPr>
          <p:cNvSpPr txBox="1">
            <a:spLocks/>
          </p:cNvSpPr>
          <p:nvPr/>
        </p:nvSpPr>
        <p:spPr>
          <a:xfrm>
            <a:off x="7231023" y="2849896"/>
            <a:ext cx="2341418" cy="826997"/>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lnSpc>
                <a:spcPct val="90000"/>
              </a:lnSpc>
              <a:buNone/>
            </a:pPr>
            <a:r>
              <a:rPr lang="en-AU" sz="2200" b="1" kern="0" dirty="0">
                <a:solidFill>
                  <a:srgbClr val="025388"/>
                </a:solidFill>
                <a:latin typeface="+mj-lt"/>
              </a:rPr>
              <a:t>Specific Knowledge</a:t>
            </a:r>
          </a:p>
        </p:txBody>
      </p:sp>
      <p:sp>
        <p:nvSpPr>
          <p:cNvPr id="16" name="Text Placeholder 2">
            <a:extLst>
              <a:ext uri="{FF2B5EF4-FFF2-40B4-BE49-F238E27FC236}">
                <a16:creationId xmlns:a16="http://schemas.microsoft.com/office/drawing/2014/main" id="{CFD0F7FB-088A-4A57-B32E-1AA18C749FDE}"/>
              </a:ext>
            </a:extLst>
          </p:cNvPr>
          <p:cNvSpPr txBox="1">
            <a:spLocks/>
          </p:cNvSpPr>
          <p:nvPr/>
        </p:nvSpPr>
        <p:spPr>
          <a:xfrm>
            <a:off x="9634971" y="2928490"/>
            <a:ext cx="2341418" cy="66980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2200" b="1" kern="0" dirty="0">
                <a:solidFill>
                  <a:srgbClr val="025388"/>
                </a:solidFill>
                <a:latin typeface="+mj-lt"/>
              </a:rPr>
              <a:t>Learning</a:t>
            </a:r>
            <a:endParaRPr lang="en-AU" sz="2200" kern="0" dirty="0">
              <a:solidFill>
                <a:srgbClr val="025388"/>
              </a:solidFill>
              <a:latin typeface="+mj-lt"/>
            </a:endParaRPr>
          </a:p>
        </p:txBody>
      </p:sp>
      <p:sp>
        <p:nvSpPr>
          <p:cNvPr id="17" name="Text Placeholder 2">
            <a:extLst>
              <a:ext uri="{FF2B5EF4-FFF2-40B4-BE49-F238E27FC236}">
                <a16:creationId xmlns:a16="http://schemas.microsoft.com/office/drawing/2014/main" id="{00ECA026-639A-4EAB-8A91-C589BB74107D}"/>
              </a:ext>
            </a:extLst>
          </p:cNvPr>
          <p:cNvSpPr txBox="1">
            <a:spLocks/>
          </p:cNvSpPr>
          <p:nvPr/>
        </p:nvSpPr>
        <p:spPr>
          <a:xfrm>
            <a:off x="2619559"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18" name="Text Placeholder 2">
            <a:extLst>
              <a:ext uri="{FF2B5EF4-FFF2-40B4-BE49-F238E27FC236}">
                <a16:creationId xmlns:a16="http://schemas.microsoft.com/office/drawing/2014/main" id="{B55FF472-713D-428B-83B2-B05B12DA2C78}"/>
              </a:ext>
            </a:extLst>
          </p:cNvPr>
          <p:cNvSpPr txBox="1">
            <a:spLocks/>
          </p:cNvSpPr>
          <p:nvPr/>
        </p:nvSpPr>
        <p:spPr>
          <a:xfrm>
            <a:off x="4657869"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19" name="Text Placeholder 2">
            <a:extLst>
              <a:ext uri="{FF2B5EF4-FFF2-40B4-BE49-F238E27FC236}">
                <a16:creationId xmlns:a16="http://schemas.microsoft.com/office/drawing/2014/main" id="{00EA5EED-6697-474D-93DD-1C0B991F7994}"/>
              </a:ext>
            </a:extLst>
          </p:cNvPr>
          <p:cNvSpPr txBox="1">
            <a:spLocks/>
          </p:cNvSpPr>
          <p:nvPr/>
        </p:nvSpPr>
        <p:spPr>
          <a:xfrm>
            <a:off x="7009141"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20" name="Text Placeholder 2">
            <a:extLst>
              <a:ext uri="{FF2B5EF4-FFF2-40B4-BE49-F238E27FC236}">
                <a16:creationId xmlns:a16="http://schemas.microsoft.com/office/drawing/2014/main" id="{35EC1F29-162B-4681-85A3-3BBF14A5CE79}"/>
              </a:ext>
            </a:extLst>
          </p:cNvPr>
          <p:cNvSpPr txBox="1">
            <a:spLocks/>
          </p:cNvSpPr>
          <p:nvPr/>
        </p:nvSpPr>
        <p:spPr>
          <a:xfrm>
            <a:off x="9367549" y="2994611"/>
            <a:ext cx="472314"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3600" b="1" kern="0" dirty="0">
                <a:solidFill>
                  <a:schemeClr val="accent4"/>
                </a:solidFill>
                <a:latin typeface="+mj-lt"/>
              </a:rPr>
              <a:t>+</a:t>
            </a:r>
            <a:endParaRPr lang="en-AU" sz="3600" kern="0" dirty="0">
              <a:solidFill>
                <a:schemeClr val="accent4"/>
              </a:solidFill>
              <a:latin typeface="+mj-lt"/>
            </a:endParaRPr>
          </a:p>
        </p:txBody>
      </p:sp>
      <p:sp>
        <p:nvSpPr>
          <p:cNvPr id="21" name="Text Placeholder 2">
            <a:extLst>
              <a:ext uri="{FF2B5EF4-FFF2-40B4-BE49-F238E27FC236}">
                <a16:creationId xmlns:a16="http://schemas.microsoft.com/office/drawing/2014/main" id="{681D2DE0-00A4-44BF-BA4F-ABE4F4600409}"/>
              </a:ext>
            </a:extLst>
          </p:cNvPr>
          <p:cNvSpPr txBox="1">
            <a:spLocks/>
          </p:cNvSpPr>
          <p:nvPr/>
        </p:nvSpPr>
        <p:spPr>
          <a:xfrm>
            <a:off x="2947990" y="3732289"/>
            <a:ext cx="1888194" cy="244548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1800" kern="0" dirty="0">
                <a:solidFill>
                  <a:schemeClr val="accent1"/>
                </a:solidFill>
              </a:rPr>
              <a:t>OCR</a:t>
            </a:r>
          </a:p>
          <a:p>
            <a:pPr marL="127000" indent="0" algn="ctr">
              <a:buNone/>
            </a:pPr>
            <a:r>
              <a:rPr lang="en-AU" sz="1800" kern="0" dirty="0">
                <a:solidFill>
                  <a:schemeClr val="accent1"/>
                </a:solidFill>
              </a:rPr>
              <a:t>Letters &amp; words</a:t>
            </a:r>
          </a:p>
          <a:p>
            <a:pPr marL="127000" indent="0" algn="ctr">
              <a:buNone/>
            </a:pPr>
            <a:r>
              <a:rPr lang="en-AU" sz="1800" i="1" kern="0" dirty="0">
                <a:solidFill>
                  <a:schemeClr val="accent1"/>
                </a:solidFill>
              </a:rPr>
              <a:t>This is not understanding</a:t>
            </a:r>
          </a:p>
        </p:txBody>
      </p:sp>
      <p:sp>
        <p:nvSpPr>
          <p:cNvPr id="22" name="Text Placeholder 2">
            <a:extLst>
              <a:ext uri="{FF2B5EF4-FFF2-40B4-BE49-F238E27FC236}">
                <a16:creationId xmlns:a16="http://schemas.microsoft.com/office/drawing/2014/main" id="{0983139A-DB1C-459D-A53E-7D18D969286F}"/>
              </a:ext>
            </a:extLst>
          </p:cNvPr>
          <p:cNvSpPr txBox="1">
            <a:spLocks/>
          </p:cNvSpPr>
          <p:nvPr/>
        </p:nvSpPr>
        <p:spPr>
          <a:xfrm>
            <a:off x="4937156" y="3769919"/>
            <a:ext cx="2329553"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Font typeface="Noto Sans Symbols"/>
              <a:buNone/>
            </a:pPr>
            <a:r>
              <a:rPr lang="en-AU" sz="1800" kern="0" dirty="0">
                <a:solidFill>
                  <a:schemeClr val="accent1"/>
                </a:solidFill>
              </a:rPr>
              <a:t>People’s names,</a:t>
            </a:r>
            <a:br>
              <a:rPr lang="en-AU" sz="1800" kern="0" dirty="0">
                <a:solidFill>
                  <a:schemeClr val="accent1"/>
                </a:solidFill>
              </a:rPr>
            </a:br>
            <a:r>
              <a:rPr lang="en-AU" sz="1800" kern="0" dirty="0">
                <a:solidFill>
                  <a:schemeClr val="accent1"/>
                </a:solidFill>
              </a:rPr>
              <a:t>City names,</a:t>
            </a:r>
            <a:br>
              <a:rPr lang="en-AU" sz="1800" kern="0" dirty="0">
                <a:solidFill>
                  <a:schemeClr val="accent1"/>
                </a:solidFill>
              </a:rPr>
            </a:br>
            <a:r>
              <a:rPr lang="en-AU" sz="1800" kern="0" dirty="0">
                <a:solidFill>
                  <a:schemeClr val="accent1"/>
                </a:solidFill>
              </a:rPr>
              <a:t>Tax rates,</a:t>
            </a:r>
            <a:br>
              <a:rPr lang="en-AU" sz="1800" kern="0" dirty="0">
                <a:solidFill>
                  <a:schemeClr val="accent1"/>
                </a:solidFill>
              </a:rPr>
            </a:br>
            <a:r>
              <a:rPr lang="en-AU" sz="1800" kern="0" dirty="0">
                <a:solidFill>
                  <a:schemeClr val="accent1"/>
                </a:solidFill>
              </a:rPr>
              <a:t>Mathematics,</a:t>
            </a:r>
            <a:br>
              <a:rPr lang="en-AU" sz="1800" kern="0" dirty="0">
                <a:solidFill>
                  <a:schemeClr val="accent1"/>
                </a:solidFill>
              </a:rPr>
            </a:br>
            <a:r>
              <a:rPr lang="en-AU" sz="1800" kern="0" dirty="0">
                <a:solidFill>
                  <a:schemeClr val="accent1"/>
                </a:solidFill>
              </a:rPr>
              <a:t>Month names,</a:t>
            </a:r>
            <a:br>
              <a:rPr lang="en-AU" sz="1800" kern="0" dirty="0">
                <a:solidFill>
                  <a:schemeClr val="accent1"/>
                </a:solidFill>
              </a:rPr>
            </a:br>
            <a:r>
              <a:rPr lang="en-AU" sz="1800" kern="0" dirty="0">
                <a:solidFill>
                  <a:schemeClr val="accent1"/>
                </a:solidFill>
              </a:rPr>
              <a:t>Job names…</a:t>
            </a:r>
          </a:p>
        </p:txBody>
      </p:sp>
      <p:sp>
        <p:nvSpPr>
          <p:cNvPr id="23" name="Text Placeholder 2">
            <a:extLst>
              <a:ext uri="{FF2B5EF4-FFF2-40B4-BE49-F238E27FC236}">
                <a16:creationId xmlns:a16="http://schemas.microsoft.com/office/drawing/2014/main" id="{4462869B-AFE0-4EFD-B9A7-18B76672E427}"/>
              </a:ext>
            </a:extLst>
          </p:cNvPr>
          <p:cNvSpPr txBox="1">
            <a:spLocks/>
          </p:cNvSpPr>
          <p:nvPr/>
        </p:nvSpPr>
        <p:spPr>
          <a:xfrm>
            <a:off x="7300812" y="3733094"/>
            <a:ext cx="2295949"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1800" kern="0" dirty="0">
                <a:solidFill>
                  <a:schemeClr val="accent1"/>
                </a:solidFill>
              </a:rPr>
              <a:t>Date of birth of each customer,</a:t>
            </a:r>
            <a:br>
              <a:rPr lang="en-AU" sz="1800" kern="0" dirty="0">
                <a:solidFill>
                  <a:schemeClr val="accent1"/>
                </a:solidFill>
              </a:rPr>
            </a:br>
            <a:r>
              <a:rPr lang="en-AU" sz="1800" kern="0" dirty="0">
                <a:solidFill>
                  <a:schemeClr val="accent1"/>
                </a:solidFill>
              </a:rPr>
              <a:t>order database</a:t>
            </a:r>
            <a:br>
              <a:rPr lang="en-AU" sz="1800" kern="0" dirty="0">
                <a:solidFill>
                  <a:schemeClr val="accent1"/>
                </a:solidFill>
              </a:rPr>
            </a:br>
            <a:r>
              <a:rPr lang="en-AU" sz="1800" kern="0" dirty="0">
                <a:solidFill>
                  <a:schemeClr val="accent1"/>
                </a:solidFill>
              </a:rPr>
              <a:t>signature always on the last page.</a:t>
            </a:r>
          </a:p>
        </p:txBody>
      </p:sp>
      <p:sp>
        <p:nvSpPr>
          <p:cNvPr id="24" name="Text Placeholder 2">
            <a:extLst>
              <a:ext uri="{FF2B5EF4-FFF2-40B4-BE49-F238E27FC236}">
                <a16:creationId xmlns:a16="http://schemas.microsoft.com/office/drawing/2014/main" id="{978CA5C6-0EF3-40A3-A4B7-F7E7290C9116}"/>
              </a:ext>
            </a:extLst>
          </p:cNvPr>
          <p:cNvSpPr txBox="1">
            <a:spLocks/>
          </p:cNvSpPr>
          <p:nvPr/>
        </p:nvSpPr>
        <p:spPr>
          <a:xfrm>
            <a:off x="9630864" y="3700529"/>
            <a:ext cx="2341392"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1800" kern="0" dirty="0">
                <a:solidFill>
                  <a:schemeClr val="accent1"/>
                </a:solidFill>
              </a:rPr>
              <a:t>Remember and </a:t>
            </a:r>
            <a:br>
              <a:rPr lang="en-AU" sz="1800" kern="0" dirty="0">
                <a:solidFill>
                  <a:schemeClr val="accent1"/>
                </a:solidFill>
              </a:rPr>
            </a:br>
            <a:r>
              <a:rPr lang="en-AU" sz="1800" kern="0" dirty="0">
                <a:solidFill>
                  <a:schemeClr val="accent1"/>
                </a:solidFill>
              </a:rPr>
              <a:t>use new general &amp; specific knowledge next time.</a:t>
            </a:r>
          </a:p>
        </p:txBody>
      </p:sp>
      <p:sp>
        <p:nvSpPr>
          <p:cNvPr id="26" name="Text Placeholder 2">
            <a:extLst>
              <a:ext uri="{FF2B5EF4-FFF2-40B4-BE49-F238E27FC236}">
                <a16:creationId xmlns:a16="http://schemas.microsoft.com/office/drawing/2014/main" id="{6FD10B3B-3E33-4E69-BB23-9CE7ECD5B2CD}"/>
              </a:ext>
            </a:extLst>
          </p:cNvPr>
          <p:cNvSpPr txBox="1">
            <a:spLocks/>
          </p:cNvSpPr>
          <p:nvPr/>
        </p:nvSpPr>
        <p:spPr>
          <a:xfrm>
            <a:off x="483362" y="3786284"/>
            <a:ext cx="1888194" cy="21467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RPr lang="en-US"/>
            </a:defPPr>
            <a:lvl1pPr marL="127000" marR="0" lvl="0" indent="0" algn="ctr">
              <a:lnSpc>
                <a:spcPct val="110000"/>
              </a:lnSpc>
              <a:spcBef>
                <a:spcPts val="0"/>
              </a:spcBef>
              <a:spcAft>
                <a:spcPts val="750"/>
              </a:spcAft>
              <a:buClr>
                <a:schemeClr val="lt2"/>
              </a:buClr>
              <a:buSzPct val="100000"/>
              <a:buFont typeface="Noto Sans Symbols"/>
              <a:buNone/>
              <a:defRPr b="0" i="0" u="none" strike="noStrike" kern="0" cap="none">
                <a:solidFill>
                  <a:schemeClr val="accent1"/>
                </a:solidFill>
                <a:latin typeface="Arial"/>
                <a:ea typeface="Arial"/>
                <a:cs typeface="Arial"/>
              </a:defRPr>
            </a:lvl1pPr>
            <a:lvl2pPr marL="557212" marR="0" lvl="1" indent="-127952">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defRPr>
            </a:lvl2pPr>
            <a:lvl3pPr marL="857250" marR="0" lvl="2" indent="-104775">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defRPr>
            </a:lvl3pPr>
            <a:lvl4pPr marL="1200150" marR="0" lvl="3" indent="-109219">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defRPr>
            </a:lvl4pPr>
            <a:lvl5pPr marL="1543050" marR="0" lvl="4" indent="-109219">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defRPr>
            </a:lvl5pPr>
            <a:lvl6pPr marL="1885950" marR="0" lvl="5"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6pPr>
            <a:lvl7pPr marL="2228850" marR="0" lvl="6"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7pPr>
            <a:lvl8pPr marL="2571750" marR="0" lvl="7"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8pPr>
            <a:lvl9pPr marL="2914650" marR="0" lvl="8" indent="-85725">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defRPr>
            </a:lvl9pPr>
          </a:lstStyle>
          <a:p>
            <a:r>
              <a:rPr lang="en-AU" dirty="0"/>
              <a:t>Precisely knowing </a:t>
            </a:r>
            <a:br>
              <a:rPr lang="en-AU" dirty="0"/>
            </a:br>
            <a:r>
              <a:rPr lang="en-AU" dirty="0"/>
              <a:t>the intent </a:t>
            </a:r>
            <a:br>
              <a:rPr lang="en-AU" dirty="0"/>
            </a:br>
            <a:r>
              <a:rPr lang="en-AU" dirty="0"/>
              <a:t>of the author</a:t>
            </a:r>
          </a:p>
        </p:txBody>
      </p:sp>
      <p:pic>
        <p:nvPicPr>
          <p:cNvPr id="2" name="Picture 1">
            <a:extLst>
              <a:ext uri="{FF2B5EF4-FFF2-40B4-BE49-F238E27FC236}">
                <a16:creationId xmlns:a16="http://schemas.microsoft.com/office/drawing/2014/main" id="{E846B57B-8280-400A-83CB-4D195E61E13F}"/>
              </a:ext>
            </a:extLst>
          </p:cNvPr>
          <p:cNvPicPr>
            <a:picLocks noChangeAspect="1"/>
          </p:cNvPicPr>
          <p:nvPr/>
        </p:nvPicPr>
        <p:blipFill>
          <a:blip r:embed="rId3"/>
          <a:stretch>
            <a:fillRect/>
          </a:stretch>
        </p:blipFill>
        <p:spPr>
          <a:xfrm>
            <a:off x="1194699" y="1500475"/>
            <a:ext cx="890093" cy="1292464"/>
          </a:xfrm>
          <a:prstGeom prst="rect">
            <a:avLst/>
          </a:prstGeom>
        </p:spPr>
      </p:pic>
      <p:pic>
        <p:nvPicPr>
          <p:cNvPr id="4" name="Picture 3">
            <a:extLst>
              <a:ext uri="{FF2B5EF4-FFF2-40B4-BE49-F238E27FC236}">
                <a16:creationId xmlns:a16="http://schemas.microsoft.com/office/drawing/2014/main" id="{A7BE3B0C-395E-4470-860E-F96A6F213912}"/>
              </a:ext>
            </a:extLst>
          </p:cNvPr>
          <p:cNvPicPr>
            <a:picLocks noChangeAspect="1"/>
          </p:cNvPicPr>
          <p:nvPr/>
        </p:nvPicPr>
        <p:blipFill>
          <a:blip r:embed="rId4"/>
          <a:stretch>
            <a:fillRect/>
          </a:stretch>
        </p:blipFill>
        <p:spPr>
          <a:xfrm>
            <a:off x="3443992" y="1630492"/>
            <a:ext cx="896190" cy="1054699"/>
          </a:xfrm>
          <a:prstGeom prst="rect">
            <a:avLst/>
          </a:prstGeom>
        </p:spPr>
      </p:pic>
      <p:pic>
        <p:nvPicPr>
          <p:cNvPr id="6" name="Picture 5">
            <a:extLst>
              <a:ext uri="{FF2B5EF4-FFF2-40B4-BE49-F238E27FC236}">
                <a16:creationId xmlns:a16="http://schemas.microsoft.com/office/drawing/2014/main" id="{2EFB0B43-4219-4FBC-82AD-DCA44D709BB1}"/>
              </a:ext>
            </a:extLst>
          </p:cNvPr>
          <p:cNvPicPr>
            <a:picLocks noChangeAspect="1"/>
          </p:cNvPicPr>
          <p:nvPr/>
        </p:nvPicPr>
        <p:blipFill>
          <a:blip r:embed="rId5"/>
          <a:stretch>
            <a:fillRect/>
          </a:stretch>
        </p:blipFill>
        <p:spPr>
          <a:xfrm>
            <a:off x="5528697" y="1576681"/>
            <a:ext cx="1182727" cy="1140051"/>
          </a:xfrm>
          <a:prstGeom prst="rect">
            <a:avLst/>
          </a:prstGeom>
        </p:spPr>
      </p:pic>
      <p:pic>
        <p:nvPicPr>
          <p:cNvPr id="7" name="Picture 6">
            <a:extLst>
              <a:ext uri="{FF2B5EF4-FFF2-40B4-BE49-F238E27FC236}">
                <a16:creationId xmlns:a16="http://schemas.microsoft.com/office/drawing/2014/main" id="{32519AC7-BF9A-4D30-A437-A6FDEC614ED8}"/>
              </a:ext>
            </a:extLst>
          </p:cNvPr>
          <p:cNvPicPr>
            <a:picLocks noChangeAspect="1"/>
          </p:cNvPicPr>
          <p:nvPr/>
        </p:nvPicPr>
        <p:blipFill>
          <a:blip r:embed="rId6"/>
          <a:stretch>
            <a:fillRect/>
          </a:stretch>
        </p:blipFill>
        <p:spPr>
          <a:xfrm>
            <a:off x="7676338" y="1550154"/>
            <a:ext cx="1274174" cy="1115665"/>
          </a:xfrm>
          <a:prstGeom prst="rect">
            <a:avLst/>
          </a:prstGeom>
        </p:spPr>
      </p:pic>
      <p:pic>
        <p:nvPicPr>
          <p:cNvPr id="8" name="Picture 7">
            <a:extLst>
              <a:ext uri="{FF2B5EF4-FFF2-40B4-BE49-F238E27FC236}">
                <a16:creationId xmlns:a16="http://schemas.microsoft.com/office/drawing/2014/main" id="{1294BF10-ECE3-4853-9947-681D89FE9F72}"/>
              </a:ext>
            </a:extLst>
          </p:cNvPr>
          <p:cNvPicPr>
            <a:picLocks noChangeAspect="1"/>
          </p:cNvPicPr>
          <p:nvPr/>
        </p:nvPicPr>
        <p:blipFill>
          <a:blip r:embed="rId7"/>
          <a:stretch>
            <a:fillRect/>
          </a:stretch>
        </p:blipFill>
        <p:spPr>
          <a:xfrm>
            <a:off x="10112652" y="1734132"/>
            <a:ext cx="1377815" cy="847417"/>
          </a:xfrm>
          <a:prstGeom prst="rect">
            <a:avLst/>
          </a:prstGeom>
        </p:spPr>
      </p:pic>
      <p:sp>
        <p:nvSpPr>
          <p:cNvPr id="32" name="Text Placeholder 2">
            <a:extLst>
              <a:ext uri="{FF2B5EF4-FFF2-40B4-BE49-F238E27FC236}">
                <a16:creationId xmlns:a16="http://schemas.microsoft.com/office/drawing/2014/main" id="{BB2252DA-E4D4-41DA-B10E-DDDD31A89FB1}"/>
              </a:ext>
            </a:extLst>
          </p:cNvPr>
          <p:cNvSpPr txBox="1">
            <a:spLocks/>
          </p:cNvSpPr>
          <p:nvPr/>
        </p:nvSpPr>
        <p:spPr>
          <a:xfrm>
            <a:off x="374573" y="2994611"/>
            <a:ext cx="2379896" cy="537566"/>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257175" marR="0" lvl="0" indent="-130175" algn="l" rtl="0" eaLnBrk="1" hangingPunct="1">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27952" algn="l" rtl="0" eaLnBrk="1" hangingPunct="1">
              <a:lnSpc>
                <a:spcPct val="110000"/>
              </a:lnSpc>
              <a:spcBef>
                <a:spcPts val="0"/>
              </a:spcBef>
              <a:spcAft>
                <a:spcPts val="750"/>
              </a:spcAft>
              <a:buClr>
                <a:schemeClr val="accent1"/>
              </a:buClr>
              <a:buSzPct val="85000"/>
              <a:buFont typeface="Noto Sans Symbols"/>
              <a:buChar char="•"/>
              <a:defRPr sz="1600" b="0" i="0" u="none" strike="noStrike" cap="none">
                <a:solidFill>
                  <a:schemeClr val="dk1"/>
                </a:solidFill>
                <a:latin typeface="Arial"/>
                <a:ea typeface="Arial"/>
                <a:cs typeface="Arial"/>
                <a:sym typeface="Arial"/>
              </a:defRPr>
            </a:lvl2pPr>
            <a:lvl3pPr marL="857250" marR="0" lvl="2" indent="-104775" algn="l" rtl="0" eaLnBrk="1" hangingPunct="1">
              <a:lnSpc>
                <a:spcPct val="110000"/>
              </a:lnSpc>
              <a:spcBef>
                <a:spcPts val="0"/>
              </a:spcBef>
              <a:spcAft>
                <a:spcPts val="750"/>
              </a:spcAft>
              <a:buClr>
                <a:schemeClr val="accent3"/>
              </a:buClr>
              <a:buSzPct val="75000"/>
              <a:buFont typeface="Arial"/>
              <a:buChar char="•"/>
              <a:defRPr sz="1400" b="0" i="0" u="none" strike="noStrike" cap="none">
                <a:solidFill>
                  <a:schemeClr val="dk1"/>
                </a:solidFill>
                <a:latin typeface="Arial"/>
                <a:ea typeface="Arial"/>
                <a:cs typeface="Arial"/>
                <a:sym typeface="Arial"/>
              </a:defRPr>
            </a:lvl3pPr>
            <a:lvl4pPr marL="1200150" marR="0" lvl="3"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eaLnBrk="1" hangingPunct="1">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eaLnBrk="1" hangingPunct="1">
              <a:lnSpc>
                <a:spcPct val="90000"/>
              </a:lnSpc>
              <a:spcBef>
                <a:spcPts val="375"/>
              </a:spcBef>
              <a:spcAft>
                <a:spcPts val="0"/>
              </a:spcAft>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marL="127000" indent="0" algn="ctr">
              <a:buNone/>
            </a:pPr>
            <a:r>
              <a:rPr lang="en-AU" sz="2200" b="1" kern="0" dirty="0">
                <a:solidFill>
                  <a:srgbClr val="025388"/>
                </a:solidFill>
                <a:latin typeface="+mj-lt"/>
              </a:rPr>
              <a:t>Understanding</a:t>
            </a:r>
            <a:endParaRPr lang="en-AU" sz="2200" kern="0" dirty="0">
              <a:solidFill>
                <a:srgbClr val="025388"/>
              </a:solidFill>
              <a:latin typeface="+mj-lt"/>
            </a:endParaRPr>
          </a:p>
        </p:txBody>
      </p:sp>
    </p:spTree>
    <p:extLst>
      <p:ext uri="{BB962C8B-B14F-4D97-AF65-F5344CB8AC3E}">
        <p14:creationId xmlns:p14="http://schemas.microsoft.com/office/powerpoint/2010/main" val="90503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4" grpId="0"/>
      <p:bldP spid="15" grpId="0"/>
      <p:bldP spid="16" grpId="0"/>
      <p:bldP spid="17" grpId="0"/>
      <p:bldP spid="18" grpId="0"/>
      <p:bldP spid="19" grpId="0"/>
      <p:bldP spid="20" grpId="0"/>
      <p:bldP spid="21" grpId="0"/>
      <p:bldP spid="22" grpId="0"/>
      <p:bldP spid="23" grpId="0"/>
      <p:bldP spid="24" grpId="0"/>
      <p:bldP spid="26" grpId="0"/>
      <p:bldP spid="3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de-AT" dirty="0"/>
              <a:t>All you need is paper and highlighters</a:t>
            </a:r>
            <a:endParaRPr lang="en-AU" dirty="0"/>
          </a:p>
        </p:txBody>
      </p:sp>
      <p:sp>
        <p:nvSpPr>
          <p:cNvPr id="6" name="Content Placeholder 5"/>
          <p:cNvSpPr>
            <a:spLocks noGrp="1"/>
          </p:cNvSpPr>
          <p:nvPr>
            <p:ph type="body" sz="quarter" idx="12"/>
          </p:nvPr>
        </p:nvSpPr>
        <p:spPr>
          <a:xfrm>
            <a:off x="614662" y="1549917"/>
            <a:ext cx="7056423" cy="4713288"/>
          </a:xfrm>
        </p:spPr>
        <p:txBody>
          <a:bodyPr>
            <a:noAutofit/>
          </a:bodyPr>
          <a:lstStyle/>
          <a:p>
            <a:pPr marL="166687" indent="0" algn="ctr">
              <a:buNone/>
            </a:pPr>
            <a:r>
              <a:rPr lang="de-AT" sz="2800" dirty="0"/>
              <a:t>Classify</a:t>
            </a:r>
          </a:p>
          <a:p>
            <a:pPr marL="166687" indent="0" algn="ctr">
              <a:buNone/>
            </a:pPr>
            <a:r>
              <a:rPr lang="de-AT" sz="2800" dirty="0"/>
              <a:t>Separate/Review</a:t>
            </a:r>
          </a:p>
          <a:p>
            <a:pPr marL="166687" indent="0" algn="ctr">
              <a:buNone/>
            </a:pPr>
            <a:r>
              <a:rPr lang="de-AT" sz="2800" dirty="0"/>
              <a:t>Extract</a:t>
            </a:r>
          </a:p>
          <a:p>
            <a:pPr marL="166687" indent="0" algn="ctr">
              <a:buNone/>
            </a:pPr>
            <a:r>
              <a:rPr lang="de-AT" sz="2800" dirty="0"/>
              <a:t>Folder</a:t>
            </a:r>
            <a:endParaRPr lang="en-AU" sz="2800" dirty="0"/>
          </a:p>
          <a:p>
            <a:pPr marL="166687" indent="0" algn="ctr">
              <a:buNone/>
            </a:pPr>
            <a:r>
              <a:rPr lang="de-AT" sz="2800" dirty="0"/>
              <a:t>Correct/Validate</a:t>
            </a:r>
          </a:p>
          <a:p>
            <a:pPr marL="166687" indent="0" algn="ctr">
              <a:buNone/>
            </a:pPr>
            <a:r>
              <a:rPr lang="de-AT" sz="2800" dirty="0"/>
              <a:t>Verify</a:t>
            </a:r>
          </a:p>
          <a:p>
            <a:pPr marL="166687" indent="0" algn="ctr">
              <a:buNone/>
            </a:pPr>
            <a:r>
              <a:rPr lang="de-AT" sz="2800" dirty="0"/>
              <a:t>Learning</a:t>
            </a:r>
          </a:p>
        </p:txBody>
      </p:sp>
      <p:sp>
        <p:nvSpPr>
          <p:cNvPr id="3" name="Text Placeholder 2">
            <a:extLst>
              <a:ext uri="{FF2B5EF4-FFF2-40B4-BE49-F238E27FC236}">
                <a16:creationId xmlns:a16="http://schemas.microsoft.com/office/drawing/2014/main" id="{504B1F78-9FA2-451D-8E9B-C18C0222EADD}"/>
              </a:ext>
            </a:extLst>
          </p:cNvPr>
          <p:cNvSpPr>
            <a:spLocks noGrp="1"/>
          </p:cNvSpPr>
          <p:nvPr>
            <p:ph type="body" sz="quarter" idx="15"/>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045293A-CC86-461F-B9E5-3357C533A919}" type="slidenum">
              <a:rPr lang="de-AT" smtClean="0"/>
              <a:pPr>
                <a:defRPr/>
              </a:pPr>
              <a:t>49</a:t>
            </a:fld>
            <a:endParaRPr lang="de-AT" dirty="0"/>
          </a:p>
        </p:txBody>
      </p:sp>
      <p:pic>
        <p:nvPicPr>
          <p:cNvPr id="8" name="Picture 2"/>
          <p:cNvPicPr>
            <a:picLocks noGrp="1" noChangeAspect="1" noChangeArrowheads="1"/>
          </p:cNvPicPr>
          <p:nvPr>
            <p:ph sz="half" idx="4294967295"/>
          </p:nvPr>
        </p:nvPicPr>
        <p:blipFill rotWithShape="1">
          <a:blip r:embed="rId2">
            <a:extLst>
              <a:ext uri="{28A0092B-C50C-407E-A947-70E740481C1C}">
                <a14:useLocalDpi xmlns:a14="http://schemas.microsoft.com/office/drawing/2010/main" val="0"/>
              </a:ext>
            </a:extLst>
          </a:blip>
          <a:srcRect/>
          <a:stretch/>
        </p:blipFill>
        <p:spPr bwMode="auto">
          <a:xfrm>
            <a:off x="8049127" y="0"/>
            <a:ext cx="414287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47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What’s happening with Artificial Intelligence?</a:t>
            </a:r>
            <a:endParaRPr lang="en-US" dirty="0"/>
          </a:p>
        </p:txBody>
      </p:sp>
      <p:sp>
        <p:nvSpPr>
          <p:cNvPr id="6" name="Text Placeholder 5">
            <a:extLst>
              <a:ext uri="{FF2B5EF4-FFF2-40B4-BE49-F238E27FC236}">
                <a16:creationId xmlns:a16="http://schemas.microsoft.com/office/drawing/2014/main" id="{7E0DB653-36E9-4E59-9709-04655EFE4EDB}"/>
              </a:ext>
            </a:extLst>
          </p:cNvPr>
          <p:cNvSpPr>
            <a:spLocks noGrp="1"/>
          </p:cNvSpPr>
          <p:nvPr>
            <p:ph type="body" idx="1"/>
          </p:nvPr>
        </p:nvSpPr>
        <p:spPr/>
        <p:txBody>
          <a:bodyPr/>
          <a:lstStyle/>
          <a:p>
            <a:endParaRPr lang="en-AU"/>
          </a:p>
        </p:txBody>
      </p:sp>
      <p:sp>
        <p:nvSpPr>
          <p:cNvPr id="5" name="Slide Number Placeholder 4"/>
          <p:cNvSpPr>
            <a:spLocks noGrp="1"/>
          </p:cNvSpPr>
          <p:nvPr>
            <p:ph type="sldNum" sz="quarter" idx="10"/>
          </p:nvPr>
        </p:nvSpPr>
        <p:spPr/>
        <p:txBody>
          <a:bodyPr/>
          <a:lstStyle/>
          <a:p>
            <a:fld id="{474E6B1D-A243-4CC3-9F48-D6AE6F52C602}" type="slidenum">
              <a:rPr lang="en-US" smtClean="0"/>
              <a:pPr/>
              <a:t>5</a:t>
            </a:fld>
            <a:endParaRPr lang="en-US" dirty="0"/>
          </a:p>
        </p:txBody>
      </p:sp>
    </p:spTree>
    <p:extLst>
      <p:ext uri="{BB962C8B-B14F-4D97-AF65-F5344CB8AC3E}">
        <p14:creationId xmlns:p14="http://schemas.microsoft.com/office/powerpoint/2010/main" val="150769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EE3D-6705-4C1B-A160-B1F2AE911C50}"/>
              </a:ext>
            </a:extLst>
          </p:cNvPr>
          <p:cNvSpPr>
            <a:spLocks noGrp="1"/>
          </p:cNvSpPr>
          <p:nvPr>
            <p:ph type="title"/>
          </p:nvPr>
        </p:nvSpPr>
        <p:spPr/>
        <p:txBody>
          <a:bodyPr/>
          <a:lstStyle/>
          <a:p>
            <a:r>
              <a:rPr lang="en-AU" dirty="0"/>
              <a:t>Document Understanding –what does the document mean?</a:t>
            </a:r>
          </a:p>
        </p:txBody>
      </p:sp>
      <p:sp>
        <p:nvSpPr>
          <p:cNvPr id="3" name="Slide Number Placeholder 2">
            <a:extLst>
              <a:ext uri="{FF2B5EF4-FFF2-40B4-BE49-F238E27FC236}">
                <a16:creationId xmlns:a16="http://schemas.microsoft.com/office/drawing/2014/main" id="{3DC32E7A-BB0E-439F-ACDE-A2993C97D7FB}"/>
              </a:ext>
            </a:extLst>
          </p:cNvPr>
          <p:cNvSpPr>
            <a:spLocks noGrp="1"/>
          </p:cNvSpPr>
          <p:nvPr>
            <p:ph type="sldNum" sz="quarter" idx="10"/>
          </p:nvPr>
        </p:nvSpPr>
        <p:spPr/>
        <p:txBody>
          <a:bodyPr/>
          <a:lstStyle/>
          <a:p>
            <a:fld id="{E8EB0FE3-2339-4C1B-9721-5277C09230E0}" type="slidenum">
              <a:rPr lang="en-US" smtClean="0"/>
              <a:pPr/>
              <a:t>50</a:t>
            </a:fld>
            <a:endParaRPr lang="en-US" dirty="0"/>
          </a:p>
        </p:txBody>
      </p:sp>
      <p:sp>
        <p:nvSpPr>
          <p:cNvPr id="8" name="Text Placeholder 7">
            <a:extLst>
              <a:ext uri="{FF2B5EF4-FFF2-40B4-BE49-F238E27FC236}">
                <a16:creationId xmlns:a16="http://schemas.microsoft.com/office/drawing/2014/main" id="{353900AE-1B94-4534-80C9-B1A53925632F}"/>
              </a:ext>
            </a:extLst>
          </p:cNvPr>
          <p:cNvSpPr>
            <a:spLocks noGrp="1"/>
          </p:cNvSpPr>
          <p:nvPr>
            <p:ph type="body" idx="15"/>
          </p:nvPr>
        </p:nvSpPr>
        <p:spPr/>
        <p:txBody>
          <a:bodyPr/>
          <a:lstStyle/>
          <a:p>
            <a:endParaRPr lang="en-AU" dirty="0"/>
          </a:p>
        </p:txBody>
      </p:sp>
      <p:pic>
        <p:nvPicPr>
          <p:cNvPr id="10" name="Picture 9">
            <a:extLst>
              <a:ext uri="{FF2B5EF4-FFF2-40B4-BE49-F238E27FC236}">
                <a16:creationId xmlns:a16="http://schemas.microsoft.com/office/drawing/2014/main" id="{1578F9A8-8C3B-4D8D-A181-2322F0517B8F}"/>
              </a:ext>
            </a:extLst>
          </p:cNvPr>
          <p:cNvPicPr>
            <a:picLocks noChangeAspect="1"/>
          </p:cNvPicPr>
          <p:nvPr/>
        </p:nvPicPr>
        <p:blipFill>
          <a:blip r:embed="rId2"/>
          <a:stretch>
            <a:fillRect/>
          </a:stretch>
        </p:blipFill>
        <p:spPr>
          <a:xfrm>
            <a:off x="1477637" y="1626619"/>
            <a:ext cx="2758573" cy="4026947"/>
          </a:xfrm>
          <a:prstGeom prst="rect">
            <a:avLst/>
          </a:prstGeom>
          <a:ln>
            <a:noFill/>
          </a:ln>
          <a:effectLst>
            <a:outerShdw blurRad="139700" dist="50800" dir="2700000" algn="tl" rotWithShape="0">
              <a:srgbClr val="333333">
                <a:alpha val="12000"/>
              </a:srgbClr>
            </a:outerShdw>
          </a:effectLst>
        </p:spPr>
      </p:pic>
      <p:graphicFrame>
        <p:nvGraphicFramePr>
          <p:cNvPr id="11" name="Table 10">
            <a:extLst>
              <a:ext uri="{FF2B5EF4-FFF2-40B4-BE49-F238E27FC236}">
                <a16:creationId xmlns:a16="http://schemas.microsoft.com/office/drawing/2014/main" id="{6E75D11A-066B-423D-81B1-3629DF2264FC}"/>
              </a:ext>
            </a:extLst>
          </p:cNvPr>
          <p:cNvGraphicFramePr>
            <a:graphicFrameLocks noGrp="1"/>
          </p:cNvGraphicFramePr>
          <p:nvPr>
            <p:extLst>
              <p:ext uri="{D42A27DB-BD31-4B8C-83A1-F6EECF244321}">
                <p14:modId xmlns:p14="http://schemas.microsoft.com/office/powerpoint/2010/main" val="2306026037"/>
              </p:ext>
            </p:extLst>
          </p:nvPr>
        </p:nvGraphicFramePr>
        <p:xfrm>
          <a:off x="5736656" y="1626619"/>
          <a:ext cx="5364400" cy="4343400"/>
        </p:xfrm>
        <a:graphic>
          <a:graphicData uri="http://schemas.openxmlformats.org/drawingml/2006/table">
            <a:tbl>
              <a:tblPr firstRow="1" bandRow="1">
                <a:tableStyleId>{5C22544A-7EE6-4342-B048-85BDC9FD1C3A}</a:tableStyleId>
              </a:tblPr>
              <a:tblGrid>
                <a:gridCol w="2682200">
                  <a:extLst>
                    <a:ext uri="{9D8B030D-6E8A-4147-A177-3AD203B41FA5}">
                      <a16:colId xmlns:a16="http://schemas.microsoft.com/office/drawing/2014/main" val="592078101"/>
                    </a:ext>
                  </a:extLst>
                </a:gridCol>
                <a:gridCol w="2682200">
                  <a:extLst>
                    <a:ext uri="{9D8B030D-6E8A-4147-A177-3AD203B41FA5}">
                      <a16:colId xmlns:a16="http://schemas.microsoft.com/office/drawing/2014/main" val="506770367"/>
                    </a:ext>
                  </a:extLst>
                </a:gridCol>
              </a:tblGrid>
              <a:tr h="723900">
                <a:tc>
                  <a:txBody>
                    <a:bodyPr/>
                    <a:lstStyle/>
                    <a:p>
                      <a:r>
                        <a:rPr lang="en-AU" sz="2000" b="1" dirty="0"/>
                        <a:t>Class</a:t>
                      </a:r>
                    </a:p>
                  </a:txBody>
                  <a:tcPr anchor="ctr"/>
                </a:tc>
                <a:tc>
                  <a:txBody>
                    <a:bodyPr/>
                    <a:lstStyle/>
                    <a:p>
                      <a:r>
                        <a:rPr lang="en-AU" sz="2000" dirty="0"/>
                        <a:t>Corporate contract</a:t>
                      </a:r>
                    </a:p>
                  </a:txBody>
                  <a:tcPr anchor="ctr"/>
                </a:tc>
                <a:extLst>
                  <a:ext uri="{0D108BD9-81ED-4DB2-BD59-A6C34878D82A}">
                    <a16:rowId xmlns:a16="http://schemas.microsoft.com/office/drawing/2014/main" val="2571740943"/>
                  </a:ext>
                </a:extLst>
              </a:tr>
              <a:tr h="723900">
                <a:tc>
                  <a:txBody>
                    <a:bodyPr/>
                    <a:lstStyle/>
                    <a:p>
                      <a:r>
                        <a:rPr lang="en-AU" sz="2000" b="0" dirty="0" err="1">
                          <a:solidFill>
                            <a:schemeClr val="accent5"/>
                          </a:solidFill>
                        </a:rPr>
                        <a:t>CustomerID</a:t>
                      </a:r>
                      <a:endParaRPr lang="en-AU" sz="2000" b="0" dirty="0">
                        <a:solidFill>
                          <a:schemeClr val="accent5"/>
                        </a:solidFill>
                      </a:endParaRPr>
                    </a:p>
                  </a:txBody>
                  <a:tcPr anchor="ctr">
                    <a:solidFill>
                      <a:schemeClr val="bg2">
                        <a:lumMod val="95000"/>
                      </a:schemeClr>
                    </a:solidFill>
                  </a:tcPr>
                </a:tc>
                <a:tc>
                  <a:txBody>
                    <a:bodyPr/>
                    <a:lstStyle/>
                    <a:p>
                      <a:r>
                        <a:rPr lang="en-AU" sz="2000" b="0" dirty="0">
                          <a:solidFill>
                            <a:schemeClr val="accent5"/>
                          </a:solidFill>
                        </a:rPr>
                        <a:t>65483</a:t>
                      </a:r>
                    </a:p>
                  </a:txBody>
                  <a:tcPr anchor="ctr">
                    <a:solidFill>
                      <a:schemeClr val="bg2">
                        <a:lumMod val="95000"/>
                      </a:schemeClr>
                    </a:solidFill>
                  </a:tcPr>
                </a:tc>
                <a:extLst>
                  <a:ext uri="{0D108BD9-81ED-4DB2-BD59-A6C34878D82A}">
                    <a16:rowId xmlns:a16="http://schemas.microsoft.com/office/drawing/2014/main" val="197455218"/>
                  </a:ext>
                </a:extLst>
              </a:tr>
              <a:tr h="723900">
                <a:tc>
                  <a:txBody>
                    <a:bodyPr/>
                    <a:lstStyle/>
                    <a:p>
                      <a:r>
                        <a:rPr lang="en-AU" sz="2000" b="0" dirty="0">
                          <a:solidFill>
                            <a:schemeClr val="accent5"/>
                          </a:solidFill>
                        </a:rPr>
                        <a:t>Document Date</a:t>
                      </a:r>
                    </a:p>
                  </a:txBody>
                  <a:tcPr anchor="ctr">
                    <a:solidFill>
                      <a:schemeClr val="bg2">
                        <a:lumMod val="85000"/>
                      </a:schemeClr>
                    </a:solidFill>
                  </a:tcPr>
                </a:tc>
                <a:tc>
                  <a:txBody>
                    <a:bodyPr/>
                    <a:lstStyle/>
                    <a:p>
                      <a:r>
                        <a:rPr lang="en-AU" sz="2000" b="0" dirty="0">
                          <a:solidFill>
                            <a:schemeClr val="accent5"/>
                          </a:solidFill>
                        </a:rPr>
                        <a:t>23/11/2018</a:t>
                      </a:r>
                    </a:p>
                  </a:txBody>
                  <a:tcPr anchor="ctr">
                    <a:solidFill>
                      <a:schemeClr val="bg2">
                        <a:lumMod val="85000"/>
                      </a:schemeClr>
                    </a:solidFill>
                  </a:tcPr>
                </a:tc>
                <a:extLst>
                  <a:ext uri="{0D108BD9-81ED-4DB2-BD59-A6C34878D82A}">
                    <a16:rowId xmlns:a16="http://schemas.microsoft.com/office/drawing/2014/main" val="178697764"/>
                  </a:ext>
                </a:extLst>
              </a:tr>
              <a:tr h="723900">
                <a:tc>
                  <a:txBody>
                    <a:bodyPr/>
                    <a:lstStyle/>
                    <a:p>
                      <a:r>
                        <a:rPr lang="en-AU" sz="2000" b="0" dirty="0">
                          <a:solidFill>
                            <a:schemeClr val="accent5"/>
                          </a:solidFill>
                        </a:rPr>
                        <a:t>Signed</a:t>
                      </a:r>
                    </a:p>
                  </a:txBody>
                  <a:tcPr anchor="ctr">
                    <a:solidFill>
                      <a:schemeClr val="bg2">
                        <a:lumMod val="95000"/>
                      </a:schemeClr>
                    </a:solidFill>
                  </a:tcPr>
                </a:tc>
                <a:tc>
                  <a:txBody>
                    <a:bodyPr/>
                    <a:lstStyle/>
                    <a:p>
                      <a:r>
                        <a:rPr lang="en-AU" sz="2000" b="0" dirty="0">
                          <a:solidFill>
                            <a:schemeClr val="accent5"/>
                          </a:solidFill>
                        </a:rPr>
                        <a:t>True</a:t>
                      </a:r>
                    </a:p>
                  </a:txBody>
                  <a:tcPr anchor="ctr">
                    <a:solidFill>
                      <a:schemeClr val="bg2">
                        <a:lumMod val="95000"/>
                      </a:schemeClr>
                    </a:solidFill>
                  </a:tcPr>
                </a:tc>
                <a:extLst>
                  <a:ext uri="{0D108BD9-81ED-4DB2-BD59-A6C34878D82A}">
                    <a16:rowId xmlns:a16="http://schemas.microsoft.com/office/drawing/2014/main" val="2600044462"/>
                  </a:ext>
                </a:extLst>
              </a:tr>
              <a:tr h="723900">
                <a:tc>
                  <a:txBody>
                    <a:bodyPr/>
                    <a:lstStyle/>
                    <a:p>
                      <a:r>
                        <a:rPr lang="en-AU" sz="2000" b="0" dirty="0">
                          <a:solidFill>
                            <a:schemeClr val="accent5"/>
                          </a:solidFill>
                        </a:rPr>
                        <a:t>Stock owned</a:t>
                      </a:r>
                    </a:p>
                  </a:txBody>
                  <a:tcPr anchor="ctr">
                    <a:solidFill>
                      <a:schemeClr val="bg2">
                        <a:lumMod val="85000"/>
                      </a:schemeClr>
                    </a:solidFill>
                  </a:tcPr>
                </a:tc>
                <a:tc>
                  <a:txBody>
                    <a:bodyPr/>
                    <a:lstStyle/>
                    <a:p>
                      <a:r>
                        <a:rPr lang="en-AU" sz="2000" b="0" dirty="0">
                          <a:solidFill>
                            <a:schemeClr val="accent5"/>
                          </a:solidFill>
                        </a:rPr>
                        <a:t>25%</a:t>
                      </a:r>
                    </a:p>
                  </a:txBody>
                  <a:tcPr anchor="ctr">
                    <a:solidFill>
                      <a:schemeClr val="bg2">
                        <a:lumMod val="85000"/>
                      </a:schemeClr>
                    </a:solidFill>
                  </a:tcPr>
                </a:tc>
                <a:extLst>
                  <a:ext uri="{0D108BD9-81ED-4DB2-BD59-A6C34878D82A}">
                    <a16:rowId xmlns:a16="http://schemas.microsoft.com/office/drawing/2014/main" val="74368409"/>
                  </a:ext>
                </a:extLst>
              </a:tr>
              <a:tr h="723900">
                <a:tc>
                  <a:txBody>
                    <a:bodyPr/>
                    <a:lstStyle/>
                    <a:p>
                      <a:r>
                        <a:rPr lang="en-AU" sz="2000" b="0" dirty="0">
                          <a:solidFill>
                            <a:schemeClr val="accent5"/>
                          </a:solidFill>
                        </a:rPr>
                        <a:t>Expiry</a:t>
                      </a:r>
                    </a:p>
                  </a:txBody>
                  <a:tcPr anchor="ctr">
                    <a:solidFill>
                      <a:schemeClr val="bg2">
                        <a:lumMod val="95000"/>
                      </a:schemeClr>
                    </a:solidFill>
                  </a:tcPr>
                </a:tc>
                <a:tc>
                  <a:txBody>
                    <a:bodyPr/>
                    <a:lstStyle/>
                    <a:p>
                      <a:r>
                        <a:rPr lang="en-AU" sz="2000" b="0" dirty="0">
                          <a:solidFill>
                            <a:schemeClr val="accent5"/>
                          </a:solidFill>
                        </a:rPr>
                        <a:t>31/12/2027</a:t>
                      </a:r>
                    </a:p>
                  </a:txBody>
                  <a:tcPr anchor="ctr">
                    <a:solidFill>
                      <a:schemeClr val="bg2">
                        <a:lumMod val="95000"/>
                      </a:schemeClr>
                    </a:solidFill>
                  </a:tcPr>
                </a:tc>
                <a:extLst>
                  <a:ext uri="{0D108BD9-81ED-4DB2-BD59-A6C34878D82A}">
                    <a16:rowId xmlns:a16="http://schemas.microsoft.com/office/drawing/2014/main" val="160117408"/>
                  </a:ext>
                </a:extLst>
              </a:tr>
            </a:tbl>
          </a:graphicData>
        </a:graphic>
      </p:graphicFrame>
      <p:cxnSp>
        <p:nvCxnSpPr>
          <p:cNvPr id="13" name="Straight Arrow Connector 12">
            <a:extLst>
              <a:ext uri="{FF2B5EF4-FFF2-40B4-BE49-F238E27FC236}">
                <a16:creationId xmlns:a16="http://schemas.microsoft.com/office/drawing/2014/main" id="{4B59E337-A7A9-4D58-94D9-4226C2CAD7F6}"/>
              </a:ext>
            </a:extLst>
          </p:cNvPr>
          <p:cNvCxnSpPr>
            <a:cxnSpLocks/>
          </p:cNvCxnSpPr>
          <p:nvPr/>
        </p:nvCxnSpPr>
        <p:spPr>
          <a:xfrm>
            <a:off x="4236210" y="3652846"/>
            <a:ext cx="1378527" cy="0"/>
          </a:xfrm>
          <a:prstGeom prst="straightConnector1">
            <a:avLst/>
          </a:prstGeom>
          <a:ln w="238125">
            <a:solidFill>
              <a:schemeClr val="accent4"/>
            </a:solidFill>
            <a:tailEnd type="triangle" w="sm" len="sm"/>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3B36C9E-14D0-46F3-9B4F-4A15A5F4E85F}"/>
              </a:ext>
            </a:extLst>
          </p:cNvPr>
          <p:cNvSpPr/>
          <p:nvPr/>
        </p:nvSpPr>
        <p:spPr>
          <a:xfrm>
            <a:off x="2266857" y="1239949"/>
            <a:ext cx="1180131" cy="313932"/>
          </a:xfrm>
          <a:prstGeom prst="rect">
            <a:avLst/>
          </a:prstGeom>
        </p:spPr>
        <p:txBody>
          <a:bodyPr wrap="none">
            <a:spAutoFit/>
          </a:bodyPr>
          <a:lstStyle/>
          <a:p>
            <a:r>
              <a:rPr lang="en-AU" sz="1440" spc="150" dirty="0">
                <a:solidFill>
                  <a:srgbClr val="00558C"/>
                </a:solidFill>
                <a:latin typeface="Arial" panose="020B0604020202020204" pitchFamily="34" charset="0"/>
                <a:cs typeface="Arial" panose="020B0604020202020204" pitchFamily="34" charset="0"/>
              </a:rPr>
              <a:t>Document</a:t>
            </a:r>
            <a:endParaRPr lang="en-US" dirty="0"/>
          </a:p>
        </p:txBody>
      </p:sp>
      <p:sp>
        <p:nvSpPr>
          <p:cNvPr id="17" name="Rectangle 16">
            <a:extLst>
              <a:ext uri="{FF2B5EF4-FFF2-40B4-BE49-F238E27FC236}">
                <a16:creationId xmlns:a16="http://schemas.microsoft.com/office/drawing/2014/main" id="{EC6DAA27-41C7-4C86-9BEC-62FAAEF5EA95}"/>
              </a:ext>
            </a:extLst>
          </p:cNvPr>
          <p:cNvSpPr/>
          <p:nvPr/>
        </p:nvSpPr>
        <p:spPr>
          <a:xfrm>
            <a:off x="7828790" y="1239949"/>
            <a:ext cx="651140" cy="313932"/>
          </a:xfrm>
          <a:prstGeom prst="rect">
            <a:avLst/>
          </a:prstGeom>
        </p:spPr>
        <p:txBody>
          <a:bodyPr wrap="none">
            <a:spAutoFit/>
          </a:bodyPr>
          <a:lstStyle/>
          <a:p>
            <a:r>
              <a:rPr lang="en-AU" sz="1440" spc="150" dirty="0">
                <a:solidFill>
                  <a:srgbClr val="00558C"/>
                </a:solidFill>
                <a:latin typeface="Arial" panose="020B0604020202020204" pitchFamily="34" charset="0"/>
                <a:cs typeface="Arial" panose="020B0604020202020204" pitchFamily="34" charset="0"/>
              </a:rPr>
              <a:t>Data</a:t>
            </a:r>
            <a:endParaRPr lang="en-US" dirty="0"/>
          </a:p>
        </p:txBody>
      </p:sp>
      <p:cxnSp>
        <p:nvCxnSpPr>
          <p:cNvPr id="21" name="Straight Connector 20">
            <a:extLst>
              <a:ext uri="{FF2B5EF4-FFF2-40B4-BE49-F238E27FC236}">
                <a16:creationId xmlns:a16="http://schemas.microsoft.com/office/drawing/2014/main" id="{A72327CC-DACD-49EA-BCC3-FD038338C8E1}"/>
              </a:ext>
            </a:extLst>
          </p:cNvPr>
          <p:cNvCxnSpPr>
            <a:cxnSpLocks/>
          </p:cNvCxnSpPr>
          <p:nvPr/>
        </p:nvCxnSpPr>
        <p:spPr>
          <a:xfrm>
            <a:off x="5736656" y="2322095"/>
            <a:ext cx="53644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32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D016-A64E-4551-92C6-B4E86A5A32F9}"/>
              </a:ext>
            </a:extLst>
          </p:cNvPr>
          <p:cNvSpPr>
            <a:spLocks noGrp="1"/>
          </p:cNvSpPr>
          <p:nvPr>
            <p:ph type="title"/>
          </p:nvPr>
        </p:nvSpPr>
        <p:spPr/>
        <p:txBody>
          <a:bodyPr/>
          <a:lstStyle/>
          <a:p>
            <a:r>
              <a:rPr lang="en-AU" dirty="0"/>
              <a:t>Resources for RPA &amp; AI</a:t>
            </a:r>
          </a:p>
        </p:txBody>
      </p:sp>
      <p:sp>
        <p:nvSpPr>
          <p:cNvPr id="3" name="Slide Number Placeholder 2">
            <a:extLst>
              <a:ext uri="{FF2B5EF4-FFF2-40B4-BE49-F238E27FC236}">
                <a16:creationId xmlns:a16="http://schemas.microsoft.com/office/drawing/2014/main" id="{B2F0B5DB-971E-4E0C-B223-024B75A222CF}"/>
              </a:ext>
            </a:extLst>
          </p:cNvPr>
          <p:cNvSpPr>
            <a:spLocks noGrp="1"/>
          </p:cNvSpPr>
          <p:nvPr>
            <p:ph type="sldNum" sz="quarter" idx="10"/>
          </p:nvPr>
        </p:nvSpPr>
        <p:spPr/>
        <p:txBody>
          <a:bodyPr/>
          <a:lstStyle/>
          <a:p>
            <a:fld id="{71D586D2-677B-458F-B417-DB589973A882}" type="slidenum">
              <a:rPr lang="en-US" smtClean="0"/>
              <a:pPr/>
              <a:t>51</a:t>
            </a:fld>
            <a:endParaRPr lang="en-US" dirty="0"/>
          </a:p>
        </p:txBody>
      </p:sp>
      <p:sp>
        <p:nvSpPr>
          <p:cNvPr id="5" name="Text Placeholder 4">
            <a:extLst>
              <a:ext uri="{FF2B5EF4-FFF2-40B4-BE49-F238E27FC236}">
                <a16:creationId xmlns:a16="http://schemas.microsoft.com/office/drawing/2014/main" id="{37EE4FBD-AEAE-45A4-8173-A04C20ECCDE8}"/>
              </a:ext>
            </a:extLst>
          </p:cNvPr>
          <p:cNvSpPr>
            <a:spLocks noGrp="1"/>
          </p:cNvSpPr>
          <p:nvPr>
            <p:ph type="body" sz="quarter" idx="14"/>
          </p:nvPr>
        </p:nvSpPr>
        <p:spPr>
          <a:xfrm>
            <a:off x="835389" y="1524764"/>
            <a:ext cx="10860492" cy="4831586"/>
          </a:xfrm>
        </p:spPr>
        <p:txBody>
          <a:bodyPr/>
          <a:lstStyle/>
          <a:p>
            <a:r>
              <a:rPr lang="en-AU" dirty="0"/>
              <a:t>All of David’s resources. </a:t>
            </a:r>
            <a:r>
              <a:rPr lang="en-AU" dirty="0">
                <a:hlinkClick r:id="rId2"/>
              </a:rPr>
              <a:t>https://trello.com/invite/b/utV8huAE/329f55e0aea7d8a0ab8bec04e9bf38a1/success-with-kofax-rpa-ai</a:t>
            </a:r>
            <a:r>
              <a:rPr lang="en-AU" dirty="0"/>
              <a:t> </a:t>
            </a:r>
          </a:p>
          <a:p>
            <a:pPr lvl="1"/>
            <a:r>
              <a:rPr lang="en-AU" dirty="0"/>
              <a:t>Including Links to General AI training</a:t>
            </a:r>
          </a:p>
          <a:p>
            <a:r>
              <a:rPr lang="en-AU" dirty="0"/>
              <a:t>David’s Transformation Book (more than 3000 readers!) – the definitive guide to success in any Kofax Transformation project. How to teach </a:t>
            </a:r>
            <a:r>
              <a:rPr lang="en-AU"/>
              <a:t>a robot, not program it.</a:t>
            </a:r>
            <a:br>
              <a:rPr lang="en-AU" dirty="0"/>
            </a:br>
            <a:r>
              <a:rPr lang="en-AU" dirty="0">
                <a:hlinkClick r:id="rId3"/>
              </a:rPr>
              <a:t>https://github.com/KofaxRPA/Kofax-Transformation-Best-Practices/releases/tag/1.0</a:t>
            </a:r>
            <a:r>
              <a:rPr lang="en-AU" dirty="0"/>
              <a:t> </a:t>
            </a:r>
          </a:p>
          <a:p>
            <a:r>
              <a:rPr lang="en-AU" dirty="0"/>
              <a:t>David’s videos </a:t>
            </a:r>
            <a:r>
              <a:rPr lang="en-AU" dirty="0">
                <a:hlinkClick r:id="rId4"/>
              </a:rPr>
              <a:t>https://www.dropbox.com/sh/vruefpxmfztpv6r/AAD8qxW6igN2BuAPNH3NzTdWa?dl=0</a:t>
            </a:r>
            <a:r>
              <a:rPr lang="en-AU" dirty="0"/>
              <a:t> </a:t>
            </a:r>
          </a:p>
          <a:p>
            <a:r>
              <a:rPr lang="en-AU" dirty="0"/>
              <a:t>Robots and Transformation Techniques </a:t>
            </a:r>
            <a:r>
              <a:rPr lang="en-AU" dirty="0">
                <a:hlinkClick r:id="rId5"/>
              </a:rPr>
              <a:t>https://github.com/KofaxRPA</a:t>
            </a:r>
            <a:r>
              <a:rPr lang="en-AU" dirty="0"/>
              <a:t> </a:t>
            </a:r>
          </a:p>
        </p:txBody>
      </p:sp>
      <p:sp>
        <p:nvSpPr>
          <p:cNvPr id="6" name="Text Placeholder 5">
            <a:extLst>
              <a:ext uri="{FF2B5EF4-FFF2-40B4-BE49-F238E27FC236}">
                <a16:creationId xmlns:a16="http://schemas.microsoft.com/office/drawing/2014/main" id="{3D677AEB-3B61-4B23-A5C3-7EEB944466B3}"/>
              </a:ext>
            </a:extLst>
          </p:cNvPr>
          <p:cNvSpPr>
            <a:spLocks noGrp="1"/>
          </p:cNvSpPr>
          <p:nvPr>
            <p:ph type="body" sz="quarter" idx="15"/>
          </p:nvPr>
        </p:nvSpPr>
        <p:spPr/>
        <p:txBody>
          <a:bodyPr/>
          <a:lstStyle/>
          <a:p>
            <a:endParaRPr lang="en-AU"/>
          </a:p>
        </p:txBody>
      </p:sp>
    </p:spTree>
    <p:extLst>
      <p:ext uri="{BB962C8B-B14F-4D97-AF65-F5344CB8AC3E}">
        <p14:creationId xmlns:p14="http://schemas.microsoft.com/office/powerpoint/2010/main" val="3026688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Excel and Kofax RPA</a:t>
            </a:r>
          </a:p>
        </p:txBody>
      </p:sp>
      <p:sp>
        <p:nvSpPr>
          <p:cNvPr id="4" name="Slide Number Placeholder 3"/>
          <p:cNvSpPr>
            <a:spLocks noGrp="1"/>
          </p:cNvSpPr>
          <p:nvPr>
            <p:ph type="sldNum" sz="quarter" idx="10"/>
          </p:nvPr>
        </p:nvSpPr>
        <p:spPr/>
        <p:txBody>
          <a:bodyPr/>
          <a:lstStyle/>
          <a:p>
            <a:fld id="{71D586D2-677B-458F-B417-DB589973A882}" type="slidenum">
              <a:rPr lang="en-US" smtClean="0"/>
              <a:pPr/>
              <a:t>52</a:t>
            </a:fld>
            <a:endParaRPr lang="en-US" dirty="0"/>
          </a:p>
        </p:txBody>
      </p:sp>
      <p:sp>
        <p:nvSpPr>
          <p:cNvPr id="8" name="Content Placeholder 7"/>
          <p:cNvSpPr>
            <a:spLocks noGrp="1"/>
          </p:cNvSpPr>
          <p:nvPr>
            <p:ph type="body" sz="quarter" idx="14"/>
          </p:nvPr>
        </p:nvSpPr>
        <p:spPr>
          <a:xfrm>
            <a:off x="835389" y="1524764"/>
            <a:ext cx="10826152" cy="4831586"/>
          </a:xfrm>
        </p:spPr>
        <p:txBody>
          <a:bodyPr/>
          <a:lstStyle/>
          <a:p>
            <a:r>
              <a:rPr lang="en-GB" b="1" dirty="0"/>
              <a:t>An Excel Document </a:t>
            </a:r>
          </a:p>
          <a:p>
            <a:pPr lvl="1"/>
            <a:r>
              <a:rPr lang="en-GB" dirty="0"/>
              <a:t>Is accessible to only one person: this inhibits transparency</a:t>
            </a:r>
          </a:p>
          <a:p>
            <a:pPr lvl="1"/>
            <a:r>
              <a:rPr lang="en-GB" dirty="0"/>
              <a:t>Hides secret business processes and logic</a:t>
            </a:r>
          </a:p>
          <a:p>
            <a:pPr lvl="1"/>
            <a:r>
              <a:rPr lang="en-GB" dirty="0"/>
              <a:t>Is always out of date</a:t>
            </a:r>
          </a:p>
          <a:p>
            <a:pPr lvl="1"/>
            <a:r>
              <a:rPr lang="en-GB" dirty="0"/>
              <a:t>Always creates work for owner AND for the recipient</a:t>
            </a:r>
          </a:p>
          <a:p>
            <a:r>
              <a:rPr lang="en-GB" dirty="0"/>
              <a:t>Gen X and Gen Y love and need Excel. Millennials will move away from Excel.</a:t>
            </a:r>
          </a:p>
          <a:p>
            <a:r>
              <a:rPr lang="en-GB" dirty="0"/>
              <a:t>Excel users are biggest problem for Kofax RPA. You will fight their behaviour all the time.</a:t>
            </a:r>
          </a:p>
        </p:txBody>
      </p:sp>
      <p:sp>
        <p:nvSpPr>
          <p:cNvPr id="3" name="Text Placeholder 2">
            <a:extLst>
              <a:ext uri="{FF2B5EF4-FFF2-40B4-BE49-F238E27FC236}">
                <a16:creationId xmlns:a16="http://schemas.microsoft.com/office/drawing/2014/main" id="{95A88745-8C23-42AE-8E86-C0F7F5F26069}"/>
              </a:ext>
            </a:extLst>
          </p:cNvPr>
          <p:cNvSpPr>
            <a:spLocks noGrp="1"/>
          </p:cNvSpPr>
          <p:nvPr>
            <p:ph type="body" sz="quarter" idx="15"/>
          </p:nvPr>
        </p:nvSpPr>
        <p:spPr/>
        <p:txBody>
          <a:bodyPr/>
          <a:lstStyle/>
          <a:p>
            <a:endParaRPr lang="en-US"/>
          </a:p>
        </p:txBody>
      </p:sp>
      <p:pic>
        <p:nvPicPr>
          <p:cNvPr id="6" name="Picture 2" descr="Image result for excel logo 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8890764" y="1402862"/>
            <a:ext cx="1921329" cy="188674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5053193-F288-4E38-A016-1B153DEF9AE5}"/>
              </a:ext>
            </a:extLst>
          </p:cNvPr>
          <p:cNvGrpSpPr/>
          <p:nvPr/>
        </p:nvGrpSpPr>
        <p:grpSpPr>
          <a:xfrm>
            <a:off x="2097246" y="4994683"/>
            <a:ext cx="1130885" cy="1130885"/>
            <a:chOff x="2314073" y="5390146"/>
            <a:chExt cx="1130885" cy="1130885"/>
          </a:xfrm>
        </p:grpSpPr>
        <p:pic>
          <p:nvPicPr>
            <p:cNvPr id="10" name="Graphic 9">
              <a:extLst>
                <a:ext uri="{FF2B5EF4-FFF2-40B4-BE49-F238E27FC236}">
                  <a16:creationId xmlns:a16="http://schemas.microsoft.com/office/drawing/2014/main" id="{23FAC91D-14D0-4144-B2A8-2438EE7DF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4943" y="5546725"/>
              <a:ext cx="857250" cy="809625"/>
            </a:xfrm>
            <a:prstGeom prst="rect">
              <a:avLst/>
            </a:prstGeom>
          </p:spPr>
        </p:pic>
        <p:sp>
          <p:nvSpPr>
            <p:cNvPr id="11" name="Oval 10">
              <a:extLst>
                <a:ext uri="{FF2B5EF4-FFF2-40B4-BE49-F238E27FC236}">
                  <a16:creationId xmlns:a16="http://schemas.microsoft.com/office/drawing/2014/main" id="{A3F6D0B6-7CC6-4B48-AF82-9D7FEA0F1919}"/>
                </a:ext>
              </a:extLst>
            </p:cNvPr>
            <p:cNvSpPr/>
            <p:nvPr/>
          </p:nvSpPr>
          <p:spPr>
            <a:xfrm>
              <a:off x="2314073" y="5390146"/>
              <a:ext cx="1130885" cy="113088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340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cxnSpLocks/>
          </p:cNvCxnSpPr>
          <p:nvPr/>
        </p:nvCxnSpPr>
        <p:spPr bwMode="auto">
          <a:xfrm>
            <a:off x="5538242" y="2993764"/>
            <a:ext cx="3370951" cy="17476"/>
          </a:xfrm>
          <a:prstGeom prst="straightConnector1">
            <a:avLst/>
          </a:prstGeom>
          <a:solidFill>
            <a:schemeClr val="lt2"/>
          </a:solidFill>
          <a:ln w="76200" cap="flat" cmpd="sng" algn="ctr">
            <a:solidFill>
              <a:schemeClr val="accent4"/>
            </a:solidFill>
            <a:prstDash val="solid"/>
            <a:headEnd type="none" w="med" len="med"/>
            <a:tailEnd type="triangle" w="med" len="med"/>
          </a:ln>
          <a:effectLst/>
        </p:spPr>
      </p:cxnSp>
      <p:sp>
        <p:nvSpPr>
          <p:cNvPr id="3" name="Title 2"/>
          <p:cNvSpPr>
            <a:spLocks noGrp="1"/>
          </p:cNvSpPr>
          <p:nvPr>
            <p:ph type="title"/>
          </p:nvPr>
        </p:nvSpPr>
        <p:spPr/>
        <p:txBody>
          <a:bodyPr/>
          <a:lstStyle/>
          <a:p>
            <a:r>
              <a:rPr lang="en-GB" dirty="0"/>
              <a:t>Technical Architecture</a:t>
            </a:r>
          </a:p>
        </p:txBody>
      </p:sp>
      <p:sp>
        <p:nvSpPr>
          <p:cNvPr id="4" name="Slide Number Placeholder 3"/>
          <p:cNvSpPr>
            <a:spLocks noGrp="1"/>
          </p:cNvSpPr>
          <p:nvPr>
            <p:ph type="sldNum" sz="quarter" idx="10"/>
          </p:nvPr>
        </p:nvSpPr>
        <p:spPr>
          <a:prstGeom prst="rect">
            <a:avLst/>
          </a:prstGeom>
        </p:spPr>
        <p:txBody>
          <a:bodyPr/>
          <a:lstStyle/>
          <a:p>
            <a:fld id="{71D586D2-677B-458F-B417-DB589973A882}" type="slidenum">
              <a:rPr lang="en-US" smtClean="0"/>
              <a:pPr/>
              <a:t>53</a:t>
            </a:fld>
            <a:endParaRPr lang="en-US" dirty="0"/>
          </a:p>
        </p:txBody>
      </p:sp>
      <p:sp>
        <p:nvSpPr>
          <p:cNvPr id="5" name="Text Placeholder 4">
            <a:extLst>
              <a:ext uri="{FF2B5EF4-FFF2-40B4-BE49-F238E27FC236}">
                <a16:creationId xmlns:a16="http://schemas.microsoft.com/office/drawing/2014/main" id="{9A70990C-53DB-46F4-8CE4-388C63686171}"/>
              </a:ext>
            </a:extLst>
          </p:cNvPr>
          <p:cNvSpPr>
            <a:spLocks noGrp="1"/>
          </p:cNvSpPr>
          <p:nvPr>
            <p:ph type="body" sz="quarter" idx="15"/>
          </p:nvPr>
        </p:nvSpPr>
        <p:spPr/>
        <p:txBody>
          <a:bodyPr/>
          <a:lstStyle/>
          <a:p>
            <a:endParaRPr lang="en-US"/>
          </a:p>
        </p:txBody>
      </p:sp>
      <p:grpSp>
        <p:nvGrpSpPr>
          <p:cNvPr id="11" name="Group 10"/>
          <p:cNvGrpSpPr/>
          <p:nvPr/>
        </p:nvGrpSpPr>
        <p:grpSpPr>
          <a:xfrm>
            <a:off x="8909193" y="2505697"/>
            <a:ext cx="2752348" cy="2387648"/>
            <a:chOff x="154824" y="2333836"/>
            <a:chExt cx="4860689" cy="766706"/>
          </a:xfrm>
        </p:grpSpPr>
        <p:sp>
          <p:nvSpPr>
            <p:cNvPr id="13" name="Rectangle 12"/>
            <p:cNvSpPr/>
            <p:nvPr/>
          </p:nvSpPr>
          <p:spPr bwMode="auto">
            <a:xfrm>
              <a:off x="154824" y="2333836"/>
              <a:ext cx="4860689" cy="766706"/>
            </a:xfrm>
            <a:prstGeom prst="rect">
              <a:avLst/>
            </a:prstGeom>
            <a:noFill/>
            <a:ln w="76200" cap="flat" cmpd="sng" algn="ctr">
              <a:solidFill>
                <a:schemeClr val="accent4"/>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accent4"/>
                </a:solidFill>
                <a:effectLst/>
                <a:latin typeface="Arial" charset="0"/>
              </a:endParaRPr>
            </a:p>
          </p:txBody>
        </p:sp>
        <p:sp>
          <p:nvSpPr>
            <p:cNvPr id="14" name="TextBox 13"/>
            <p:cNvSpPr txBox="1"/>
            <p:nvPr/>
          </p:nvSpPr>
          <p:spPr>
            <a:xfrm>
              <a:off x="538968" y="2809966"/>
              <a:ext cx="4092398" cy="127492"/>
            </a:xfrm>
            <a:prstGeom prst="rect">
              <a:avLst/>
            </a:prstGeom>
            <a:noFill/>
          </p:spPr>
          <p:txBody>
            <a:bodyPr wrap="square" rtlCol="0">
              <a:spAutoFit/>
            </a:bodyPr>
            <a:lstStyle/>
            <a:p>
              <a:pPr algn="ctr">
                <a:lnSpc>
                  <a:spcPct val="90000"/>
                </a:lnSpc>
              </a:pPr>
              <a:r>
                <a:rPr lang="en-AU" sz="2200" b="1" kern="0" dirty="0">
                  <a:solidFill>
                    <a:schemeClr val="accent5"/>
                  </a:solidFill>
                </a:rPr>
                <a:t>Systems of Record</a:t>
              </a:r>
              <a:endParaRPr lang="en-US" sz="2200" b="1" kern="0" dirty="0">
                <a:solidFill>
                  <a:schemeClr val="accent5"/>
                </a:solidFill>
              </a:endParaRPr>
            </a:p>
          </p:txBody>
        </p:sp>
      </p:grpSp>
      <p:sp>
        <p:nvSpPr>
          <p:cNvPr id="7" name="TextBox 6"/>
          <p:cNvSpPr txBox="1"/>
          <p:nvPr/>
        </p:nvSpPr>
        <p:spPr>
          <a:xfrm>
            <a:off x="3132330" y="4051216"/>
            <a:ext cx="2365854" cy="338554"/>
          </a:xfrm>
          <a:prstGeom prst="rect">
            <a:avLst/>
          </a:prstGeom>
        </p:spPr>
        <p:txBody>
          <a:bodyPr wrap="square" lIns="0" tIns="0" rIns="0" bIns="0" rtlCol="0">
            <a:spAutoFit/>
          </a:bodyPr>
          <a:lstStyle/>
          <a:p>
            <a:pPr algn="ctr"/>
            <a:r>
              <a:rPr lang="en-GB" sz="2200" b="1" kern="0" dirty="0">
                <a:solidFill>
                  <a:schemeClr val="accent5"/>
                </a:solidFill>
              </a:rPr>
              <a:t>SQL Database</a:t>
            </a:r>
          </a:p>
        </p:txBody>
      </p:sp>
      <p:pic>
        <p:nvPicPr>
          <p:cNvPr id="6146" name="Picture 2" descr="Image result for excel logo 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49232" y="3284015"/>
            <a:ext cx="1173737" cy="1152610"/>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p:cNvCxnSpPr/>
          <p:nvPr/>
        </p:nvCxnSpPr>
        <p:spPr bwMode="auto">
          <a:xfrm>
            <a:off x="2253158" y="3559436"/>
            <a:ext cx="850000" cy="3099"/>
          </a:xfrm>
          <a:prstGeom prst="straightConnector1">
            <a:avLst/>
          </a:prstGeom>
          <a:solidFill>
            <a:schemeClr val="lt2"/>
          </a:solidFill>
          <a:ln w="76200" cap="flat" cmpd="sng" algn="ctr">
            <a:solidFill>
              <a:schemeClr val="accent4"/>
            </a:solidFill>
            <a:prstDash val="solid"/>
            <a:headEnd type="triangle" w="med" len="med"/>
            <a:tailEnd type="triangle"/>
          </a:ln>
          <a:effectLst/>
        </p:spPr>
      </p:cxnSp>
      <p:sp>
        <p:nvSpPr>
          <p:cNvPr id="38" name="TextBox 37"/>
          <p:cNvSpPr txBox="1"/>
          <p:nvPr/>
        </p:nvSpPr>
        <p:spPr>
          <a:xfrm>
            <a:off x="6311255" y="2488390"/>
            <a:ext cx="1965230" cy="338554"/>
          </a:xfrm>
          <a:prstGeom prst="rect">
            <a:avLst/>
          </a:prstGeom>
        </p:spPr>
        <p:txBody>
          <a:bodyPr wrap="square" lIns="0" tIns="0" rIns="0" bIns="0" rtlCol="0">
            <a:spAutoFit/>
          </a:bodyPr>
          <a:lstStyle/>
          <a:p>
            <a:pPr algn="ctr"/>
            <a:r>
              <a:rPr lang="en-GB" sz="2200" b="1" kern="0" dirty="0">
                <a:solidFill>
                  <a:schemeClr val="accent5"/>
                </a:solidFill>
              </a:rPr>
              <a:t>Kofax RPA</a:t>
            </a:r>
          </a:p>
        </p:txBody>
      </p:sp>
      <p:cxnSp>
        <p:nvCxnSpPr>
          <p:cNvPr id="28" name="Straight Arrow Connector 27"/>
          <p:cNvCxnSpPr>
            <a:cxnSpLocks/>
            <a:stCxn id="6146" idx="2"/>
          </p:cNvCxnSpPr>
          <p:nvPr/>
        </p:nvCxnSpPr>
        <p:spPr bwMode="auto">
          <a:xfrm flipH="1">
            <a:off x="1636100" y="4436625"/>
            <a:ext cx="1" cy="829060"/>
          </a:xfrm>
          <a:prstGeom prst="straightConnector1">
            <a:avLst/>
          </a:prstGeom>
          <a:solidFill>
            <a:schemeClr val="lt2"/>
          </a:solidFill>
          <a:ln w="76200" cap="flat" cmpd="sng" algn="ctr">
            <a:solidFill>
              <a:schemeClr val="accent4"/>
            </a:solidFill>
            <a:prstDash val="solid"/>
            <a:headEnd type="triangle" w="med" len="med"/>
            <a:tailEnd type="triangle"/>
          </a:ln>
          <a:effectLst/>
        </p:spPr>
      </p:cxnSp>
      <p:cxnSp>
        <p:nvCxnSpPr>
          <p:cNvPr id="31" name="Straight Arrow Connector 30"/>
          <p:cNvCxnSpPr/>
          <p:nvPr/>
        </p:nvCxnSpPr>
        <p:spPr bwMode="auto">
          <a:xfrm>
            <a:off x="5570983" y="4582722"/>
            <a:ext cx="3338210" cy="17306"/>
          </a:xfrm>
          <a:prstGeom prst="straightConnector1">
            <a:avLst/>
          </a:prstGeom>
          <a:solidFill>
            <a:schemeClr val="lt2"/>
          </a:solidFill>
          <a:ln w="76200" cap="flat" cmpd="sng" algn="ctr">
            <a:solidFill>
              <a:schemeClr val="accent4"/>
            </a:solidFill>
            <a:prstDash val="solid"/>
            <a:headEnd type="triangle" w="med" len="med"/>
            <a:tailEnd type="none" w="med" len="med"/>
          </a:ln>
          <a:effectLst/>
        </p:spPr>
      </p:cxnSp>
      <p:sp>
        <p:nvSpPr>
          <p:cNvPr id="41" name="TextBox 40"/>
          <p:cNvSpPr txBox="1"/>
          <p:nvPr/>
        </p:nvSpPr>
        <p:spPr>
          <a:xfrm>
            <a:off x="5996219" y="4652501"/>
            <a:ext cx="2300287" cy="338554"/>
          </a:xfrm>
          <a:prstGeom prst="rect">
            <a:avLst/>
          </a:prstGeom>
        </p:spPr>
        <p:txBody>
          <a:bodyPr wrap="square" lIns="0" tIns="0" rIns="0" bIns="0" rtlCol="0">
            <a:spAutoFit/>
          </a:bodyPr>
          <a:lstStyle/>
          <a:p>
            <a:pPr algn="ctr"/>
            <a:r>
              <a:rPr lang="en-GB" sz="2200" b="1" kern="0" dirty="0">
                <a:solidFill>
                  <a:schemeClr val="accent5"/>
                </a:solidFill>
              </a:rPr>
              <a:t>IT</a:t>
            </a:r>
          </a:p>
        </p:txBody>
      </p:sp>
      <p:cxnSp>
        <p:nvCxnSpPr>
          <p:cNvPr id="32" name="Straight Arrow Connector 31"/>
          <p:cNvCxnSpPr/>
          <p:nvPr/>
        </p:nvCxnSpPr>
        <p:spPr bwMode="auto">
          <a:xfrm>
            <a:off x="5538242" y="3402267"/>
            <a:ext cx="3338210" cy="17306"/>
          </a:xfrm>
          <a:prstGeom prst="straightConnector1">
            <a:avLst/>
          </a:prstGeom>
          <a:solidFill>
            <a:schemeClr val="lt2"/>
          </a:solidFill>
          <a:ln w="76200" cap="flat" cmpd="sng" algn="ctr">
            <a:solidFill>
              <a:schemeClr val="accent4"/>
            </a:solidFill>
            <a:prstDash val="solid"/>
            <a:headEnd type="triangle" w="med" len="med"/>
            <a:tailEnd type="none" w="med" len="med"/>
          </a:ln>
          <a:effectLst/>
        </p:spPr>
      </p:cxnSp>
      <p:sp>
        <p:nvSpPr>
          <p:cNvPr id="2" name="Rectangular Callout 1"/>
          <p:cNvSpPr/>
          <p:nvPr/>
        </p:nvSpPr>
        <p:spPr bwMode="auto">
          <a:xfrm>
            <a:off x="4272164" y="1416361"/>
            <a:ext cx="1861605" cy="1059230"/>
          </a:xfrm>
          <a:prstGeom prst="wedgeRectCallout">
            <a:avLst>
              <a:gd name="adj1" fmla="val 72051"/>
              <a:gd name="adj2" fmla="val 101146"/>
            </a:avLst>
          </a:prstGeom>
          <a:solidFill>
            <a:schemeClr val="bg2">
              <a:lumMod val="95000"/>
            </a:schemeClr>
          </a:solidFill>
          <a:ln w="0" cap="flat" cmpd="sng" algn="ctr">
            <a:solidFill>
              <a:schemeClr val="bg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GB" sz="1400" dirty="0">
                <a:solidFill>
                  <a:schemeClr val="accent5"/>
                </a:solidFill>
                <a:latin typeface="Arial" charset="0"/>
              </a:rPr>
              <a:t>Change data in System of Record</a:t>
            </a:r>
          </a:p>
          <a:p>
            <a:pPr algn="ctr" fontAlgn="base">
              <a:lnSpc>
                <a:spcPct val="90000"/>
              </a:lnSpc>
              <a:spcBef>
                <a:spcPct val="0"/>
              </a:spcBef>
              <a:spcAft>
                <a:spcPct val="0"/>
              </a:spcAft>
            </a:pPr>
            <a:r>
              <a:rPr lang="en-GB" sz="1400" dirty="0">
                <a:solidFill>
                  <a:schemeClr val="accent5"/>
                </a:solidFill>
                <a:latin typeface="Arial" charset="0"/>
              </a:rPr>
              <a:t>like a human</a:t>
            </a:r>
          </a:p>
        </p:txBody>
      </p:sp>
      <p:sp>
        <p:nvSpPr>
          <p:cNvPr id="33" name="Rectangular Callout 32"/>
          <p:cNvSpPr/>
          <p:nvPr/>
        </p:nvSpPr>
        <p:spPr bwMode="auto">
          <a:xfrm>
            <a:off x="6655352" y="485291"/>
            <a:ext cx="1962012" cy="1244543"/>
          </a:xfrm>
          <a:prstGeom prst="wedgeRectCallout">
            <a:avLst>
              <a:gd name="adj1" fmla="val 43078"/>
              <a:gd name="adj2" fmla="val 180804"/>
            </a:avLst>
          </a:prstGeom>
          <a:solidFill>
            <a:schemeClr val="bg2">
              <a:lumMod val="95000"/>
            </a:schemeClr>
          </a:solidFill>
          <a:ln w="0" cap="flat" cmpd="sng" algn="ctr">
            <a:solidFill>
              <a:schemeClr val="bg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GB" sz="1400" dirty="0">
                <a:solidFill>
                  <a:schemeClr val="accent5"/>
                </a:solidFill>
                <a:latin typeface="Arial" charset="0"/>
              </a:rPr>
              <a:t>Download small amounts of data from “closed” systems via web, csv, desktop</a:t>
            </a:r>
          </a:p>
        </p:txBody>
      </p:sp>
      <p:sp>
        <p:nvSpPr>
          <p:cNvPr id="37" name="Rectangular Callout 36"/>
          <p:cNvSpPr/>
          <p:nvPr/>
        </p:nvSpPr>
        <p:spPr bwMode="auto">
          <a:xfrm>
            <a:off x="5830073" y="5256753"/>
            <a:ext cx="2557538" cy="870023"/>
          </a:xfrm>
          <a:prstGeom prst="wedgeRectCallout">
            <a:avLst>
              <a:gd name="adj1" fmla="val 54156"/>
              <a:gd name="adj2" fmla="val -124596"/>
            </a:avLst>
          </a:prstGeom>
          <a:solidFill>
            <a:schemeClr val="bg2">
              <a:lumMod val="95000"/>
            </a:schemeClr>
          </a:solidFill>
          <a:ln w="0" cap="flat" cmpd="sng" algn="ctr">
            <a:solidFill>
              <a:schemeClr val="bg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GB" sz="1400" dirty="0">
                <a:solidFill>
                  <a:schemeClr val="accent5"/>
                </a:solidFill>
                <a:latin typeface="Arial" charset="0"/>
              </a:rPr>
              <a:t>Provides SQL views or tables from large business systems</a:t>
            </a:r>
          </a:p>
        </p:txBody>
      </p:sp>
      <p:sp>
        <p:nvSpPr>
          <p:cNvPr id="39" name="Rectangular Callout 38"/>
          <p:cNvSpPr/>
          <p:nvPr/>
        </p:nvSpPr>
        <p:spPr bwMode="auto">
          <a:xfrm>
            <a:off x="1124760" y="1417261"/>
            <a:ext cx="1703271" cy="861102"/>
          </a:xfrm>
          <a:prstGeom prst="wedgeRectCallout">
            <a:avLst>
              <a:gd name="adj1" fmla="val 42226"/>
              <a:gd name="adj2" fmla="val 192288"/>
            </a:avLst>
          </a:prstGeom>
          <a:solidFill>
            <a:schemeClr val="bg2">
              <a:lumMod val="95000"/>
            </a:schemeClr>
          </a:solidFill>
          <a:ln w="0" cap="flat" cmpd="sng" algn="ctr">
            <a:solidFill>
              <a:schemeClr val="bg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GB" sz="1400" dirty="0">
                <a:solidFill>
                  <a:schemeClr val="accent5"/>
                </a:solidFill>
                <a:latin typeface="Arial" charset="0"/>
              </a:rPr>
              <a:t>Send and receive Excel documents</a:t>
            </a:r>
          </a:p>
        </p:txBody>
      </p:sp>
      <p:cxnSp>
        <p:nvCxnSpPr>
          <p:cNvPr id="40" name="Straight Arrow Connector 39"/>
          <p:cNvCxnSpPr/>
          <p:nvPr/>
        </p:nvCxnSpPr>
        <p:spPr bwMode="auto">
          <a:xfrm>
            <a:off x="2282094" y="4220493"/>
            <a:ext cx="850000" cy="3099"/>
          </a:xfrm>
          <a:prstGeom prst="straightConnector1">
            <a:avLst/>
          </a:prstGeom>
          <a:solidFill>
            <a:schemeClr val="lt2"/>
          </a:solidFill>
          <a:ln w="76200" cap="flat" cmpd="sng" algn="ctr">
            <a:solidFill>
              <a:schemeClr val="accent4"/>
            </a:solidFill>
            <a:prstDash val="solid"/>
            <a:headEnd type="triangle" w="med" len="med"/>
            <a:tailEnd type="none" w="med" len="med"/>
          </a:ln>
          <a:effectLst/>
        </p:spPr>
      </p:cxnSp>
      <p:grpSp>
        <p:nvGrpSpPr>
          <p:cNvPr id="8" name="Group 7"/>
          <p:cNvGrpSpPr/>
          <p:nvPr/>
        </p:nvGrpSpPr>
        <p:grpSpPr>
          <a:xfrm>
            <a:off x="2333106" y="5142348"/>
            <a:ext cx="1984549" cy="1314454"/>
            <a:chOff x="1791933" y="4919223"/>
            <a:chExt cx="1984549" cy="1314454"/>
          </a:xfrm>
        </p:grpSpPr>
        <p:sp>
          <p:nvSpPr>
            <p:cNvPr id="42" name="Rectangular Callout 41"/>
            <p:cNvSpPr/>
            <p:nvPr/>
          </p:nvSpPr>
          <p:spPr bwMode="auto">
            <a:xfrm>
              <a:off x="1791933" y="4919223"/>
              <a:ext cx="1984549" cy="1314454"/>
            </a:xfrm>
            <a:prstGeom prst="wedgeRectCallout">
              <a:avLst>
                <a:gd name="adj1" fmla="val -31918"/>
                <a:gd name="adj2" fmla="val -121699"/>
              </a:avLst>
            </a:prstGeom>
            <a:solidFill>
              <a:schemeClr val="bg2">
                <a:lumMod val="95000"/>
              </a:schemeClr>
            </a:solidFill>
            <a:ln w="0" cap="flat" cmpd="sng" algn="ctr">
              <a:solidFill>
                <a:schemeClr val="bg2"/>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GB" sz="1400" dirty="0">
                <a:solidFill>
                  <a:schemeClr val="accent5"/>
                </a:solidFill>
                <a:latin typeface="Arial" charset="0"/>
              </a:endParaRPr>
            </a:p>
          </p:txBody>
        </p:sp>
        <p:pic>
          <p:nvPicPr>
            <p:cNvPr id="6" name="Picture 5"/>
            <p:cNvPicPr>
              <a:picLocks noChangeAspect="1"/>
            </p:cNvPicPr>
            <p:nvPr/>
          </p:nvPicPr>
          <p:blipFill>
            <a:blip r:embed="rId4"/>
            <a:stretch>
              <a:fillRect/>
            </a:stretch>
          </p:blipFill>
          <p:spPr>
            <a:xfrm>
              <a:off x="1945676" y="5026208"/>
              <a:ext cx="1619108" cy="1107017"/>
            </a:xfrm>
            <a:prstGeom prst="rect">
              <a:avLst/>
            </a:prstGeom>
            <a:solidFill>
              <a:schemeClr val="bg2">
                <a:lumMod val="95000"/>
              </a:schemeClr>
            </a:solidFill>
            <a:ln w="0" cap="flat" cmpd="sng" algn="ctr">
              <a:solidFill>
                <a:schemeClr val="bg2"/>
              </a:solidFill>
              <a:prstDash val="solid"/>
              <a:miter/>
              <a:headEnd type="none" w="med" len="med"/>
              <a:tailEnd type="none" w="med" len="med"/>
            </a:ln>
            <a:effectLst/>
          </p:spPr>
        </p:pic>
      </p:grpSp>
      <p:pic>
        <p:nvPicPr>
          <p:cNvPr id="46" name="Graphic 45">
            <a:extLst>
              <a:ext uri="{FF2B5EF4-FFF2-40B4-BE49-F238E27FC236}">
                <a16:creationId xmlns:a16="http://schemas.microsoft.com/office/drawing/2014/main" id="{87AC1731-3CC9-4C2A-B527-46063FA68C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2360" y="1936048"/>
            <a:ext cx="570503" cy="538808"/>
          </a:xfrm>
          <a:prstGeom prst="rect">
            <a:avLst/>
          </a:prstGeom>
        </p:spPr>
      </p:pic>
      <p:pic>
        <p:nvPicPr>
          <p:cNvPr id="48" name="Graphic 47">
            <a:extLst>
              <a:ext uri="{FF2B5EF4-FFF2-40B4-BE49-F238E27FC236}">
                <a16:creationId xmlns:a16="http://schemas.microsoft.com/office/drawing/2014/main" id="{06443EA8-FF2C-42BD-8DFD-D9F8442813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2805" y="2316925"/>
            <a:ext cx="570504" cy="538809"/>
          </a:xfrm>
          <a:prstGeom prst="rect">
            <a:avLst/>
          </a:prstGeom>
        </p:spPr>
      </p:pic>
      <p:sp>
        <p:nvSpPr>
          <p:cNvPr id="49" name="Rectangle 48">
            <a:extLst>
              <a:ext uri="{FF2B5EF4-FFF2-40B4-BE49-F238E27FC236}">
                <a16:creationId xmlns:a16="http://schemas.microsoft.com/office/drawing/2014/main" id="{072EB1E8-F322-4883-89DF-D8D97F95A0D1}"/>
              </a:ext>
            </a:extLst>
          </p:cNvPr>
          <p:cNvSpPr/>
          <p:nvPr/>
        </p:nvSpPr>
        <p:spPr bwMode="auto">
          <a:xfrm>
            <a:off x="3148519" y="2780841"/>
            <a:ext cx="2352542" cy="1972397"/>
          </a:xfrm>
          <a:prstGeom prst="rect">
            <a:avLst/>
          </a:prstGeom>
          <a:noFill/>
          <a:ln w="76200" cap="flat" cmpd="sng" algn="ctr">
            <a:solidFill>
              <a:schemeClr val="accent4"/>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accent4"/>
              </a:solidFill>
              <a:effectLst/>
              <a:latin typeface="Arial" charset="0"/>
            </a:endParaRPr>
          </a:p>
        </p:txBody>
      </p:sp>
      <p:grpSp>
        <p:nvGrpSpPr>
          <p:cNvPr id="50" name="Group 49">
            <a:extLst>
              <a:ext uri="{FF2B5EF4-FFF2-40B4-BE49-F238E27FC236}">
                <a16:creationId xmlns:a16="http://schemas.microsoft.com/office/drawing/2014/main" id="{B31F5E97-3D9D-4B26-BB3E-A043F06E2E87}"/>
              </a:ext>
            </a:extLst>
          </p:cNvPr>
          <p:cNvGrpSpPr/>
          <p:nvPr/>
        </p:nvGrpSpPr>
        <p:grpSpPr>
          <a:xfrm>
            <a:off x="1052424" y="5284155"/>
            <a:ext cx="1130885" cy="1130885"/>
            <a:chOff x="7824536" y="5390146"/>
            <a:chExt cx="1130885" cy="1130885"/>
          </a:xfrm>
        </p:grpSpPr>
        <p:sp>
          <p:nvSpPr>
            <p:cNvPr id="51" name="Oval 50">
              <a:extLst>
                <a:ext uri="{FF2B5EF4-FFF2-40B4-BE49-F238E27FC236}">
                  <a16:creationId xmlns:a16="http://schemas.microsoft.com/office/drawing/2014/main" id="{5C4CF55B-5D09-4F2B-8982-9C80B68CAE68}"/>
                </a:ext>
              </a:extLst>
            </p:cNvPr>
            <p:cNvSpPr/>
            <p:nvPr/>
          </p:nvSpPr>
          <p:spPr>
            <a:xfrm>
              <a:off x="7824536" y="5390146"/>
              <a:ext cx="1130885" cy="113088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a:extLst>
                <a:ext uri="{FF2B5EF4-FFF2-40B4-BE49-F238E27FC236}">
                  <a16:creationId xmlns:a16="http://schemas.microsoft.com/office/drawing/2014/main" id="{72A4C903-AA3A-4ADA-B6A9-40B542D0FD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13993" y="5587081"/>
              <a:ext cx="769062" cy="769062"/>
            </a:xfrm>
            <a:prstGeom prst="rect">
              <a:avLst/>
            </a:prstGeom>
          </p:spPr>
        </p:pic>
      </p:grpSp>
      <p:pic>
        <p:nvPicPr>
          <p:cNvPr id="10" name="Graphic 9">
            <a:extLst>
              <a:ext uri="{FF2B5EF4-FFF2-40B4-BE49-F238E27FC236}">
                <a16:creationId xmlns:a16="http://schemas.microsoft.com/office/drawing/2014/main" id="{3E4035DB-5764-494D-A373-C3ABEB93E0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39007" y="3099892"/>
            <a:ext cx="952500" cy="981075"/>
          </a:xfrm>
          <a:prstGeom prst="rect">
            <a:avLst/>
          </a:prstGeom>
        </p:spPr>
      </p:pic>
      <p:pic>
        <p:nvPicPr>
          <p:cNvPr id="15" name="Graphic 14">
            <a:extLst>
              <a:ext uri="{FF2B5EF4-FFF2-40B4-BE49-F238E27FC236}">
                <a16:creationId xmlns:a16="http://schemas.microsoft.com/office/drawing/2014/main" id="{CDFA06C1-1C2B-4255-AF59-B82B9520709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32929" y="2925145"/>
            <a:ext cx="904875" cy="971550"/>
          </a:xfrm>
          <a:prstGeom prst="rect">
            <a:avLst/>
          </a:prstGeom>
        </p:spPr>
      </p:pic>
    </p:spTree>
    <p:extLst>
      <p:ext uri="{BB962C8B-B14F-4D97-AF65-F5344CB8AC3E}">
        <p14:creationId xmlns:p14="http://schemas.microsoft.com/office/powerpoint/2010/main" val="160611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P spid="37" grpId="0" animBg="1"/>
      <p:bldP spid="3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cxnSpLocks/>
          </p:cNvCxnSpPr>
          <p:nvPr/>
        </p:nvCxnSpPr>
        <p:spPr bwMode="auto">
          <a:xfrm>
            <a:off x="5538242" y="2993764"/>
            <a:ext cx="3370951" cy="17476"/>
          </a:xfrm>
          <a:prstGeom prst="straightConnector1">
            <a:avLst/>
          </a:prstGeom>
          <a:solidFill>
            <a:schemeClr val="lt2"/>
          </a:solidFill>
          <a:ln w="76200" cap="flat" cmpd="sng" algn="ctr">
            <a:solidFill>
              <a:schemeClr val="accent4"/>
            </a:solidFill>
            <a:prstDash val="solid"/>
            <a:headEnd type="triangle" w="med" len="med"/>
            <a:tailEnd type="triangle"/>
          </a:ln>
          <a:effectLst/>
        </p:spPr>
      </p:cxnSp>
      <p:sp>
        <p:nvSpPr>
          <p:cNvPr id="3" name="Title 2"/>
          <p:cNvSpPr>
            <a:spLocks noGrp="1"/>
          </p:cNvSpPr>
          <p:nvPr>
            <p:ph type="title"/>
          </p:nvPr>
        </p:nvSpPr>
        <p:spPr/>
        <p:txBody>
          <a:bodyPr/>
          <a:lstStyle/>
          <a:p>
            <a:r>
              <a:rPr lang="en-GB" dirty="0"/>
              <a:t>Databases are necessary for performance and complex queries</a:t>
            </a:r>
          </a:p>
        </p:txBody>
      </p:sp>
      <p:sp>
        <p:nvSpPr>
          <p:cNvPr id="4" name="Slide Number Placeholder 3"/>
          <p:cNvSpPr>
            <a:spLocks noGrp="1"/>
          </p:cNvSpPr>
          <p:nvPr>
            <p:ph type="sldNum" sz="quarter" idx="10"/>
          </p:nvPr>
        </p:nvSpPr>
        <p:spPr>
          <a:prstGeom prst="rect">
            <a:avLst/>
          </a:prstGeom>
        </p:spPr>
        <p:txBody>
          <a:bodyPr/>
          <a:lstStyle/>
          <a:p>
            <a:fld id="{71D586D2-677B-458F-B417-DB589973A882}" type="slidenum">
              <a:rPr lang="en-US" smtClean="0"/>
              <a:pPr/>
              <a:t>54</a:t>
            </a:fld>
            <a:endParaRPr lang="en-US" dirty="0"/>
          </a:p>
        </p:txBody>
      </p:sp>
      <p:sp>
        <p:nvSpPr>
          <p:cNvPr id="5" name="Text Placeholder 4">
            <a:extLst>
              <a:ext uri="{FF2B5EF4-FFF2-40B4-BE49-F238E27FC236}">
                <a16:creationId xmlns:a16="http://schemas.microsoft.com/office/drawing/2014/main" id="{9A70990C-53DB-46F4-8CE4-388C63686171}"/>
              </a:ext>
            </a:extLst>
          </p:cNvPr>
          <p:cNvSpPr>
            <a:spLocks noGrp="1"/>
          </p:cNvSpPr>
          <p:nvPr>
            <p:ph type="body" sz="quarter" idx="15"/>
          </p:nvPr>
        </p:nvSpPr>
        <p:spPr/>
        <p:txBody>
          <a:bodyPr/>
          <a:lstStyle/>
          <a:p>
            <a:endParaRPr lang="en-US"/>
          </a:p>
        </p:txBody>
      </p:sp>
      <p:grpSp>
        <p:nvGrpSpPr>
          <p:cNvPr id="11" name="Group 10"/>
          <p:cNvGrpSpPr/>
          <p:nvPr/>
        </p:nvGrpSpPr>
        <p:grpSpPr>
          <a:xfrm>
            <a:off x="8909193" y="2505697"/>
            <a:ext cx="2752348" cy="2387648"/>
            <a:chOff x="154824" y="2333836"/>
            <a:chExt cx="4860689" cy="766706"/>
          </a:xfrm>
        </p:grpSpPr>
        <p:sp>
          <p:nvSpPr>
            <p:cNvPr id="13" name="Rectangle 12"/>
            <p:cNvSpPr/>
            <p:nvPr/>
          </p:nvSpPr>
          <p:spPr bwMode="auto">
            <a:xfrm>
              <a:off x="154824" y="2333836"/>
              <a:ext cx="4860689" cy="766706"/>
            </a:xfrm>
            <a:prstGeom prst="rect">
              <a:avLst/>
            </a:prstGeom>
            <a:noFill/>
            <a:ln w="76200" cap="flat" cmpd="sng" algn="ctr">
              <a:solidFill>
                <a:schemeClr val="accent4"/>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accent4"/>
                </a:solidFill>
                <a:effectLst/>
                <a:latin typeface="Arial" charset="0"/>
              </a:endParaRPr>
            </a:p>
          </p:txBody>
        </p:sp>
        <p:sp>
          <p:nvSpPr>
            <p:cNvPr id="14" name="TextBox 13"/>
            <p:cNvSpPr txBox="1"/>
            <p:nvPr/>
          </p:nvSpPr>
          <p:spPr>
            <a:xfrm>
              <a:off x="538968" y="2809966"/>
              <a:ext cx="4092398" cy="127492"/>
            </a:xfrm>
            <a:prstGeom prst="rect">
              <a:avLst/>
            </a:prstGeom>
            <a:noFill/>
          </p:spPr>
          <p:txBody>
            <a:bodyPr wrap="square" rtlCol="0">
              <a:spAutoFit/>
            </a:bodyPr>
            <a:lstStyle/>
            <a:p>
              <a:pPr algn="ctr">
                <a:lnSpc>
                  <a:spcPct val="90000"/>
                </a:lnSpc>
              </a:pPr>
              <a:r>
                <a:rPr lang="en-AU" sz="2200" b="1" kern="0" dirty="0">
                  <a:solidFill>
                    <a:schemeClr val="accent5"/>
                  </a:solidFill>
                </a:rPr>
                <a:t>Systems of Record</a:t>
              </a:r>
              <a:endParaRPr lang="en-US" sz="2200" b="1" kern="0" dirty="0">
                <a:solidFill>
                  <a:schemeClr val="accent5"/>
                </a:solidFill>
              </a:endParaRPr>
            </a:p>
          </p:txBody>
        </p:sp>
      </p:grpSp>
      <p:sp>
        <p:nvSpPr>
          <p:cNvPr id="7" name="TextBox 6"/>
          <p:cNvSpPr txBox="1"/>
          <p:nvPr/>
        </p:nvSpPr>
        <p:spPr>
          <a:xfrm>
            <a:off x="3132330" y="4051216"/>
            <a:ext cx="2365854" cy="338554"/>
          </a:xfrm>
          <a:prstGeom prst="rect">
            <a:avLst/>
          </a:prstGeom>
        </p:spPr>
        <p:txBody>
          <a:bodyPr wrap="square" lIns="0" tIns="0" rIns="0" bIns="0" rtlCol="0">
            <a:spAutoFit/>
          </a:bodyPr>
          <a:lstStyle/>
          <a:p>
            <a:pPr algn="ctr"/>
            <a:r>
              <a:rPr lang="en-GB" sz="2200" b="1" kern="0" dirty="0">
                <a:solidFill>
                  <a:schemeClr val="accent5"/>
                </a:solidFill>
              </a:rPr>
              <a:t>SQL Database</a:t>
            </a:r>
          </a:p>
        </p:txBody>
      </p:sp>
      <p:pic>
        <p:nvPicPr>
          <p:cNvPr id="6146" name="Picture 2" descr="Image result for excel logo 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49232" y="3284015"/>
            <a:ext cx="1173737" cy="1152610"/>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p:cNvCxnSpPr/>
          <p:nvPr/>
        </p:nvCxnSpPr>
        <p:spPr bwMode="auto">
          <a:xfrm>
            <a:off x="2253158" y="3767039"/>
            <a:ext cx="850000" cy="3099"/>
          </a:xfrm>
          <a:prstGeom prst="straightConnector1">
            <a:avLst/>
          </a:prstGeom>
          <a:solidFill>
            <a:schemeClr val="lt2"/>
          </a:solidFill>
          <a:ln w="76200" cap="flat" cmpd="sng" algn="ctr">
            <a:solidFill>
              <a:schemeClr val="accent4"/>
            </a:solidFill>
            <a:prstDash val="solid"/>
            <a:headEnd type="triangle" w="med" len="med"/>
            <a:tailEnd type="triangle"/>
          </a:ln>
          <a:effectLst/>
        </p:spPr>
      </p:cxnSp>
      <p:sp>
        <p:nvSpPr>
          <p:cNvPr id="38" name="TextBox 37"/>
          <p:cNvSpPr txBox="1"/>
          <p:nvPr/>
        </p:nvSpPr>
        <p:spPr>
          <a:xfrm>
            <a:off x="6311255" y="2488390"/>
            <a:ext cx="1965230" cy="338554"/>
          </a:xfrm>
          <a:prstGeom prst="rect">
            <a:avLst/>
          </a:prstGeom>
        </p:spPr>
        <p:txBody>
          <a:bodyPr wrap="square" lIns="0" tIns="0" rIns="0" bIns="0" rtlCol="0">
            <a:spAutoFit/>
          </a:bodyPr>
          <a:lstStyle/>
          <a:p>
            <a:pPr algn="ctr"/>
            <a:r>
              <a:rPr lang="en-GB" sz="2200" b="1" kern="0" dirty="0">
                <a:solidFill>
                  <a:schemeClr val="accent5"/>
                </a:solidFill>
              </a:rPr>
              <a:t>Kofax RPA</a:t>
            </a:r>
          </a:p>
        </p:txBody>
      </p:sp>
      <p:cxnSp>
        <p:nvCxnSpPr>
          <p:cNvPr id="28" name="Straight Arrow Connector 27"/>
          <p:cNvCxnSpPr>
            <a:cxnSpLocks/>
            <a:stCxn id="6146" idx="2"/>
          </p:cNvCxnSpPr>
          <p:nvPr/>
        </p:nvCxnSpPr>
        <p:spPr bwMode="auto">
          <a:xfrm flipH="1">
            <a:off x="1636100" y="4436625"/>
            <a:ext cx="1" cy="829060"/>
          </a:xfrm>
          <a:prstGeom prst="straightConnector1">
            <a:avLst/>
          </a:prstGeom>
          <a:solidFill>
            <a:schemeClr val="lt2"/>
          </a:solidFill>
          <a:ln w="76200" cap="flat" cmpd="sng" algn="ctr">
            <a:solidFill>
              <a:schemeClr val="accent4"/>
            </a:solidFill>
            <a:prstDash val="solid"/>
            <a:headEnd type="triangle" w="med" len="med"/>
            <a:tailEnd type="triangle"/>
          </a:ln>
          <a:effectLst/>
        </p:spPr>
      </p:cxnSp>
      <p:cxnSp>
        <p:nvCxnSpPr>
          <p:cNvPr id="31" name="Straight Arrow Connector 30"/>
          <p:cNvCxnSpPr/>
          <p:nvPr/>
        </p:nvCxnSpPr>
        <p:spPr bwMode="auto">
          <a:xfrm>
            <a:off x="5570983" y="4582722"/>
            <a:ext cx="3338210" cy="17306"/>
          </a:xfrm>
          <a:prstGeom prst="straightConnector1">
            <a:avLst/>
          </a:prstGeom>
          <a:solidFill>
            <a:schemeClr val="lt2"/>
          </a:solidFill>
          <a:ln w="76200" cap="flat" cmpd="sng" algn="ctr">
            <a:solidFill>
              <a:schemeClr val="accent4"/>
            </a:solidFill>
            <a:prstDash val="solid"/>
            <a:headEnd type="triangle" w="med" len="med"/>
            <a:tailEnd type="triangle"/>
          </a:ln>
          <a:effectLst/>
        </p:spPr>
      </p:cxnSp>
      <p:sp>
        <p:nvSpPr>
          <p:cNvPr id="41" name="TextBox 40"/>
          <p:cNvSpPr txBox="1"/>
          <p:nvPr/>
        </p:nvSpPr>
        <p:spPr>
          <a:xfrm>
            <a:off x="5548895" y="4664941"/>
            <a:ext cx="3489950" cy="338554"/>
          </a:xfrm>
          <a:prstGeom prst="rect">
            <a:avLst/>
          </a:prstGeom>
        </p:spPr>
        <p:txBody>
          <a:bodyPr wrap="square" lIns="0" tIns="0" rIns="0" bIns="0" rtlCol="0">
            <a:spAutoFit/>
          </a:bodyPr>
          <a:lstStyle/>
          <a:p>
            <a:pPr algn="ctr"/>
            <a:r>
              <a:rPr lang="en-GB" sz="2200" b="1" kern="0" dirty="0">
                <a:solidFill>
                  <a:schemeClr val="accent5"/>
                </a:solidFill>
              </a:rPr>
              <a:t>Data &amp; Metrics Team</a:t>
            </a:r>
          </a:p>
        </p:txBody>
      </p:sp>
      <p:pic>
        <p:nvPicPr>
          <p:cNvPr id="46" name="Graphic 45">
            <a:extLst>
              <a:ext uri="{FF2B5EF4-FFF2-40B4-BE49-F238E27FC236}">
                <a16:creationId xmlns:a16="http://schemas.microsoft.com/office/drawing/2014/main" id="{87AC1731-3CC9-4C2A-B527-46063FA68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2360" y="1936048"/>
            <a:ext cx="570503" cy="538808"/>
          </a:xfrm>
          <a:prstGeom prst="rect">
            <a:avLst/>
          </a:prstGeom>
        </p:spPr>
      </p:pic>
      <p:pic>
        <p:nvPicPr>
          <p:cNvPr id="48" name="Graphic 47">
            <a:extLst>
              <a:ext uri="{FF2B5EF4-FFF2-40B4-BE49-F238E27FC236}">
                <a16:creationId xmlns:a16="http://schemas.microsoft.com/office/drawing/2014/main" id="{06443EA8-FF2C-42BD-8DFD-D9F8442813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0969" y="3051620"/>
            <a:ext cx="570504" cy="538809"/>
          </a:xfrm>
          <a:prstGeom prst="rect">
            <a:avLst/>
          </a:prstGeom>
        </p:spPr>
      </p:pic>
      <p:sp>
        <p:nvSpPr>
          <p:cNvPr id="49" name="Rectangle 48">
            <a:extLst>
              <a:ext uri="{FF2B5EF4-FFF2-40B4-BE49-F238E27FC236}">
                <a16:creationId xmlns:a16="http://schemas.microsoft.com/office/drawing/2014/main" id="{072EB1E8-F322-4883-89DF-D8D97F95A0D1}"/>
              </a:ext>
            </a:extLst>
          </p:cNvPr>
          <p:cNvSpPr/>
          <p:nvPr/>
        </p:nvSpPr>
        <p:spPr bwMode="auto">
          <a:xfrm>
            <a:off x="3148519" y="2780841"/>
            <a:ext cx="2352542" cy="1972397"/>
          </a:xfrm>
          <a:prstGeom prst="rect">
            <a:avLst/>
          </a:prstGeom>
          <a:noFill/>
          <a:ln w="76200" cap="flat" cmpd="sng" algn="ctr">
            <a:solidFill>
              <a:schemeClr val="accent4"/>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accent4"/>
              </a:solidFill>
              <a:effectLst/>
              <a:latin typeface="Arial" charset="0"/>
            </a:endParaRPr>
          </a:p>
        </p:txBody>
      </p:sp>
      <p:grpSp>
        <p:nvGrpSpPr>
          <p:cNvPr id="50" name="Group 49">
            <a:extLst>
              <a:ext uri="{FF2B5EF4-FFF2-40B4-BE49-F238E27FC236}">
                <a16:creationId xmlns:a16="http://schemas.microsoft.com/office/drawing/2014/main" id="{B31F5E97-3D9D-4B26-BB3E-A043F06E2E87}"/>
              </a:ext>
            </a:extLst>
          </p:cNvPr>
          <p:cNvGrpSpPr/>
          <p:nvPr/>
        </p:nvGrpSpPr>
        <p:grpSpPr>
          <a:xfrm>
            <a:off x="1052424" y="5284155"/>
            <a:ext cx="1130885" cy="1130885"/>
            <a:chOff x="7824536" y="5390146"/>
            <a:chExt cx="1130885" cy="1130885"/>
          </a:xfrm>
        </p:grpSpPr>
        <p:sp>
          <p:nvSpPr>
            <p:cNvPr id="51" name="Oval 50">
              <a:extLst>
                <a:ext uri="{FF2B5EF4-FFF2-40B4-BE49-F238E27FC236}">
                  <a16:creationId xmlns:a16="http://schemas.microsoft.com/office/drawing/2014/main" id="{5C4CF55B-5D09-4F2B-8982-9C80B68CAE68}"/>
                </a:ext>
              </a:extLst>
            </p:cNvPr>
            <p:cNvSpPr/>
            <p:nvPr/>
          </p:nvSpPr>
          <p:spPr>
            <a:xfrm>
              <a:off x="7824536" y="5390146"/>
              <a:ext cx="1130885" cy="113088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a:extLst>
                <a:ext uri="{FF2B5EF4-FFF2-40B4-BE49-F238E27FC236}">
                  <a16:creationId xmlns:a16="http://schemas.microsoft.com/office/drawing/2014/main" id="{72A4C903-AA3A-4ADA-B6A9-40B542D0FD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3993" y="5587081"/>
              <a:ext cx="769062" cy="769062"/>
            </a:xfrm>
            <a:prstGeom prst="rect">
              <a:avLst/>
            </a:prstGeom>
          </p:spPr>
        </p:pic>
      </p:grpSp>
      <p:pic>
        <p:nvPicPr>
          <p:cNvPr id="10" name="Graphic 9">
            <a:extLst>
              <a:ext uri="{FF2B5EF4-FFF2-40B4-BE49-F238E27FC236}">
                <a16:creationId xmlns:a16="http://schemas.microsoft.com/office/drawing/2014/main" id="{3E4035DB-5764-494D-A373-C3ABEB93E0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39007" y="3099892"/>
            <a:ext cx="952500" cy="981075"/>
          </a:xfrm>
          <a:prstGeom prst="rect">
            <a:avLst/>
          </a:prstGeom>
        </p:spPr>
      </p:pic>
      <p:pic>
        <p:nvPicPr>
          <p:cNvPr id="15" name="Graphic 14">
            <a:extLst>
              <a:ext uri="{FF2B5EF4-FFF2-40B4-BE49-F238E27FC236}">
                <a16:creationId xmlns:a16="http://schemas.microsoft.com/office/drawing/2014/main" id="{CDFA06C1-1C2B-4255-AF59-B82B952070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32929" y="2925145"/>
            <a:ext cx="904875" cy="971550"/>
          </a:xfrm>
          <a:prstGeom prst="rect">
            <a:avLst/>
          </a:prstGeom>
        </p:spPr>
      </p:pic>
      <p:cxnSp>
        <p:nvCxnSpPr>
          <p:cNvPr id="34" name="Straight Arrow Connector 33">
            <a:extLst>
              <a:ext uri="{FF2B5EF4-FFF2-40B4-BE49-F238E27FC236}">
                <a16:creationId xmlns:a16="http://schemas.microsoft.com/office/drawing/2014/main" id="{4AC9B4A7-4FF9-4354-AF7F-9FD91FE1F05D}"/>
              </a:ext>
            </a:extLst>
          </p:cNvPr>
          <p:cNvCxnSpPr>
            <a:cxnSpLocks/>
          </p:cNvCxnSpPr>
          <p:nvPr/>
        </p:nvCxnSpPr>
        <p:spPr bwMode="auto">
          <a:xfrm flipV="1">
            <a:off x="4327979" y="2056719"/>
            <a:ext cx="0" cy="706109"/>
          </a:xfrm>
          <a:prstGeom prst="straightConnector1">
            <a:avLst/>
          </a:prstGeom>
          <a:solidFill>
            <a:schemeClr val="lt2"/>
          </a:solidFill>
          <a:ln w="76200" cap="flat" cmpd="sng" algn="ctr">
            <a:solidFill>
              <a:schemeClr val="accent4"/>
            </a:solidFill>
            <a:prstDash val="solid"/>
            <a:headEnd type="triangle" w="med" len="med"/>
            <a:tailEnd type="triangle"/>
          </a:ln>
          <a:effectLst/>
        </p:spPr>
      </p:cxnSp>
      <p:sp>
        <p:nvSpPr>
          <p:cNvPr id="35" name="TextBox 34">
            <a:extLst>
              <a:ext uri="{FF2B5EF4-FFF2-40B4-BE49-F238E27FC236}">
                <a16:creationId xmlns:a16="http://schemas.microsoft.com/office/drawing/2014/main" id="{8F952901-B7D7-488D-8FE2-32D61722CE9C}"/>
              </a:ext>
            </a:extLst>
          </p:cNvPr>
          <p:cNvSpPr txBox="1"/>
          <p:nvPr/>
        </p:nvSpPr>
        <p:spPr>
          <a:xfrm>
            <a:off x="3049455" y="1685229"/>
            <a:ext cx="2737734" cy="338554"/>
          </a:xfrm>
          <a:prstGeom prst="rect">
            <a:avLst/>
          </a:prstGeom>
        </p:spPr>
        <p:txBody>
          <a:bodyPr wrap="square" lIns="0" tIns="0" rIns="0" bIns="0" rtlCol="0">
            <a:spAutoFit/>
          </a:bodyPr>
          <a:lstStyle/>
          <a:p>
            <a:pPr algn="ctr"/>
            <a:r>
              <a:rPr lang="en-GB" sz="2200" b="1" kern="0" dirty="0">
                <a:solidFill>
                  <a:schemeClr val="accent5"/>
                </a:solidFill>
              </a:rPr>
              <a:t>Kofax TotalAgility</a:t>
            </a:r>
          </a:p>
        </p:txBody>
      </p:sp>
      <p:cxnSp>
        <p:nvCxnSpPr>
          <p:cNvPr id="36" name="Straight Arrow Connector 35">
            <a:extLst>
              <a:ext uri="{FF2B5EF4-FFF2-40B4-BE49-F238E27FC236}">
                <a16:creationId xmlns:a16="http://schemas.microsoft.com/office/drawing/2014/main" id="{64562DD7-FC03-494C-863E-439B58F8ED0D}"/>
              </a:ext>
            </a:extLst>
          </p:cNvPr>
          <p:cNvCxnSpPr>
            <a:cxnSpLocks/>
          </p:cNvCxnSpPr>
          <p:nvPr/>
        </p:nvCxnSpPr>
        <p:spPr bwMode="auto">
          <a:xfrm flipH="1" flipV="1">
            <a:off x="5662200" y="1902205"/>
            <a:ext cx="1329596" cy="216432"/>
          </a:xfrm>
          <a:prstGeom prst="straightConnector1">
            <a:avLst/>
          </a:prstGeom>
          <a:solidFill>
            <a:schemeClr val="lt2"/>
          </a:solidFill>
          <a:ln w="76200" cap="flat" cmpd="sng" algn="ctr">
            <a:solidFill>
              <a:schemeClr val="accent4"/>
            </a:solidFill>
            <a:prstDash val="solid"/>
            <a:headEnd type="triangle" w="med" len="med"/>
            <a:tailEnd type="triangle"/>
          </a:ln>
          <a:effectLst/>
        </p:spPr>
      </p:cxnSp>
      <p:cxnSp>
        <p:nvCxnSpPr>
          <p:cNvPr id="43" name="Straight Arrow Connector 42">
            <a:extLst>
              <a:ext uri="{FF2B5EF4-FFF2-40B4-BE49-F238E27FC236}">
                <a16:creationId xmlns:a16="http://schemas.microsoft.com/office/drawing/2014/main" id="{A51DDEBA-B876-4AFB-936D-097AA2E540BB}"/>
              </a:ext>
            </a:extLst>
          </p:cNvPr>
          <p:cNvCxnSpPr>
            <a:cxnSpLocks/>
          </p:cNvCxnSpPr>
          <p:nvPr/>
        </p:nvCxnSpPr>
        <p:spPr bwMode="auto">
          <a:xfrm flipV="1">
            <a:off x="4327979" y="4790261"/>
            <a:ext cx="0" cy="706109"/>
          </a:xfrm>
          <a:prstGeom prst="straightConnector1">
            <a:avLst/>
          </a:prstGeom>
          <a:solidFill>
            <a:schemeClr val="lt2"/>
          </a:solidFill>
          <a:ln w="76200" cap="flat" cmpd="sng" algn="ctr">
            <a:solidFill>
              <a:schemeClr val="accent4"/>
            </a:solidFill>
            <a:prstDash val="solid"/>
            <a:headEnd type="triangle" w="med" len="med"/>
            <a:tailEnd type="none"/>
          </a:ln>
          <a:effectLst/>
        </p:spPr>
      </p:cxnSp>
      <p:sp>
        <p:nvSpPr>
          <p:cNvPr id="44" name="TextBox 43">
            <a:extLst>
              <a:ext uri="{FF2B5EF4-FFF2-40B4-BE49-F238E27FC236}">
                <a16:creationId xmlns:a16="http://schemas.microsoft.com/office/drawing/2014/main" id="{2CB680D0-7506-4C9B-94A9-0EADE8FD100A}"/>
              </a:ext>
            </a:extLst>
          </p:cNvPr>
          <p:cNvSpPr txBox="1"/>
          <p:nvPr/>
        </p:nvSpPr>
        <p:spPr>
          <a:xfrm>
            <a:off x="3049455" y="5498576"/>
            <a:ext cx="2737734" cy="338554"/>
          </a:xfrm>
          <a:prstGeom prst="rect">
            <a:avLst/>
          </a:prstGeom>
        </p:spPr>
        <p:txBody>
          <a:bodyPr wrap="square" lIns="0" tIns="0" rIns="0" bIns="0" rtlCol="0">
            <a:spAutoFit/>
          </a:bodyPr>
          <a:lstStyle/>
          <a:p>
            <a:pPr algn="ctr"/>
            <a:r>
              <a:rPr lang="en-GB" sz="2200" b="1" kern="0" dirty="0">
                <a:solidFill>
                  <a:schemeClr val="accent5"/>
                </a:solidFill>
              </a:rPr>
              <a:t>Kofax Analytics</a:t>
            </a:r>
          </a:p>
        </p:txBody>
      </p:sp>
      <p:sp>
        <p:nvSpPr>
          <p:cNvPr id="47" name="TextBox 46">
            <a:extLst>
              <a:ext uri="{FF2B5EF4-FFF2-40B4-BE49-F238E27FC236}">
                <a16:creationId xmlns:a16="http://schemas.microsoft.com/office/drawing/2014/main" id="{436CD042-C761-4288-BA2F-7BB1C4552309}"/>
              </a:ext>
            </a:extLst>
          </p:cNvPr>
          <p:cNvSpPr txBox="1"/>
          <p:nvPr/>
        </p:nvSpPr>
        <p:spPr>
          <a:xfrm>
            <a:off x="3789658" y="4833056"/>
            <a:ext cx="2300287" cy="246221"/>
          </a:xfrm>
          <a:prstGeom prst="rect">
            <a:avLst/>
          </a:prstGeom>
        </p:spPr>
        <p:txBody>
          <a:bodyPr wrap="square" lIns="0" tIns="0" rIns="0" bIns="0" rtlCol="0">
            <a:spAutoFit/>
          </a:bodyPr>
          <a:lstStyle/>
          <a:p>
            <a:pPr algn="ctr"/>
            <a:r>
              <a:rPr lang="en-GB" sz="1600" kern="0" dirty="0">
                <a:solidFill>
                  <a:schemeClr val="accent5"/>
                </a:solidFill>
              </a:rPr>
              <a:t>SQL Views</a:t>
            </a:r>
          </a:p>
        </p:txBody>
      </p:sp>
    </p:spTree>
    <p:extLst>
      <p:ext uri="{BB962C8B-B14F-4D97-AF65-F5344CB8AC3E}">
        <p14:creationId xmlns:p14="http://schemas.microsoft.com/office/powerpoint/2010/main" val="146188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GB" sz="2400" dirty="0"/>
              <a:t>Kofax RPA</a:t>
            </a:r>
          </a:p>
        </p:txBody>
      </p:sp>
      <p:sp>
        <p:nvSpPr>
          <p:cNvPr id="6" name="Text Placeholder 5"/>
          <p:cNvSpPr>
            <a:spLocks noGrp="1"/>
          </p:cNvSpPr>
          <p:nvPr>
            <p:ph type="body" sz="quarter" idx="3"/>
          </p:nvPr>
        </p:nvSpPr>
        <p:spPr/>
        <p:txBody>
          <a:bodyPr/>
          <a:lstStyle/>
          <a:p>
            <a:r>
              <a:rPr lang="en-GB" sz="2400" dirty="0"/>
              <a:t>Kofax Total Agility</a:t>
            </a:r>
          </a:p>
        </p:txBody>
      </p:sp>
      <p:sp>
        <p:nvSpPr>
          <p:cNvPr id="4" name="Slide Number Placeholder 3"/>
          <p:cNvSpPr>
            <a:spLocks noGrp="1"/>
          </p:cNvSpPr>
          <p:nvPr>
            <p:ph type="sldNum" sz="quarter" idx="10"/>
          </p:nvPr>
        </p:nvSpPr>
        <p:spPr/>
        <p:txBody>
          <a:bodyPr/>
          <a:lstStyle/>
          <a:p>
            <a:fld id="{71D586D2-677B-458F-B417-DB589973A882}" type="slidenum">
              <a:rPr lang="en-US" smtClean="0"/>
              <a:pPr/>
              <a:t>55</a:t>
            </a:fld>
            <a:endParaRPr lang="en-US" dirty="0"/>
          </a:p>
        </p:txBody>
      </p:sp>
      <p:sp>
        <p:nvSpPr>
          <p:cNvPr id="2" name="Title 1"/>
          <p:cNvSpPr>
            <a:spLocks noGrp="1"/>
          </p:cNvSpPr>
          <p:nvPr>
            <p:ph type="title"/>
          </p:nvPr>
        </p:nvSpPr>
        <p:spPr/>
        <p:txBody>
          <a:bodyPr/>
          <a:lstStyle/>
          <a:p>
            <a:r>
              <a:rPr lang="en-GB" dirty="0"/>
              <a:t>KTA &amp; Kofax RPA</a:t>
            </a:r>
          </a:p>
        </p:txBody>
      </p:sp>
      <p:sp>
        <p:nvSpPr>
          <p:cNvPr id="3" name="Content Placeholder 2"/>
          <p:cNvSpPr>
            <a:spLocks noGrp="1"/>
          </p:cNvSpPr>
          <p:nvPr>
            <p:ph type="body" sz="quarter" idx="13"/>
          </p:nvPr>
        </p:nvSpPr>
        <p:spPr/>
        <p:txBody>
          <a:bodyPr/>
          <a:lstStyle/>
          <a:p>
            <a:r>
              <a:rPr lang="en-GB" dirty="0"/>
              <a:t>Little human interaction</a:t>
            </a:r>
          </a:p>
          <a:p>
            <a:r>
              <a:rPr lang="en-GB" dirty="0"/>
              <a:t>Simple tasks with clear start, middle and end</a:t>
            </a:r>
          </a:p>
          <a:p>
            <a:r>
              <a:rPr lang="en-GB" dirty="0"/>
              <a:t>Cannot be interrupted or changed</a:t>
            </a:r>
          </a:p>
          <a:p>
            <a:r>
              <a:rPr lang="en-GB" dirty="0"/>
              <a:t>Simple scheduling. Not recommended for robots to call robots.</a:t>
            </a:r>
          </a:p>
          <a:p>
            <a:r>
              <a:rPr lang="en-GB" dirty="0"/>
              <a:t>Quicker to build, test, debug and deploy</a:t>
            </a:r>
          </a:p>
        </p:txBody>
      </p:sp>
      <p:sp>
        <p:nvSpPr>
          <p:cNvPr id="7" name="Content Placeholder 6"/>
          <p:cNvSpPr>
            <a:spLocks noGrp="1"/>
          </p:cNvSpPr>
          <p:nvPr>
            <p:ph type="body" sz="quarter" idx="14"/>
          </p:nvPr>
        </p:nvSpPr>
        <p:spPr>
          <a:xfrm>
            <a:off x="6172198" y="2714625"/>
            <a:ext cx="5489343" cy="3475038"/>
          </a:xfrm>
        </p:spPr>
        <p:txBody>
          <a:bodyPr/>
          <a:lstStyle/>
          <a:p>
            <a:r>
              <a:rPr lang="en-GB" dirty="0"/>
              <a:t>Human Interaction in web portal</a:t>
            </a:r>
          </a:p>
          <a:p>
            <a:r>
              <a:rPr lang="en-GB" dirty="0"/>
              <a:t>Complex Case Management over days, weeks</a:t>
            </a:r>
          </a:p>
          <a:p>
            <a:r>
              <a:rPr lang="en-GB" dirty="0"/>
              <a:t>Can be interrupted and changed</a:t>
            </a:r>
          </a:p>
          <a:p>
            <a:r>
              <a:rPr lang="en-GB" dirty="0"/>
              <a:t>Complex  and efficient scheduling and dependencies</a:t>
            </a:r>
          </a:p>
          <a:p>
            <a:r>
              <a:rPr lang="en-GB" dirty="0"/>
              <a:t>Start Robot B when Robot A finishes are returns value X</a:t>
            </a:r>
          </a:p>
        </p:txBody>
      </p:sp>
      <p:sp>
        <p:nvSpPr>
          <p:cNvPr id="19" name="Text Placeholder 18">
            <a:extLst>
              <a:ext uri="{FF2B5EF4-FFF2-40B4-BE49-F238E27FC236}">
                <a16:creationId xmlns:a16="http://schemas.microsoft.com/office/drawing/2014/main" id="{97A1E87F-ECBB-46ED-B2C8-B9C8252640ED}"/>
              </a:ext>
            </a:extLst>
          </p:cNvPr>
          <p:cNvSpPr>
            <a:spLocks noGrp="1"/>
          </p:cNvSpPr>
          <p:nvPr>
            <p:ph type="body" sz="quarter" idx="15"/>
          </p:nvPr>
        </p:nvSpPr>
        <p:spPr/>
        <p:txBody>
          <a:bodyPr/>
          <a:lstStyle/>
          <a:p>
            <a:endParaRPr lang="en-US"/>
          </a:p>
        </p:txBody>
      </p:sp>
      <p:grpSp>
        <p:nvGrpSpPr>
          <p:cNvPr id="27" name="Group 26">
            <a:extLst>
              <a:ext uri="{FF2B5EF4-FFF2-40B4-BE49-F238E27FC236}">
                <a16:creationId xmlns:a16="http://schemas.microsoft.com/office/drawing/2014/main" id="{565E3056-657C-48FA-A85F-5386E9CAAA31}"/>
              </a:ext>
            </a:extLst>
          </p:cNvPr>
          <p:cNvGrpSpPr/>
          <p:nvPr/>
        </p:nvGrpSpPr>
        <p:grpSpPr>
          <a:xfrm>
            <a:off x="2361941" y="5450304"/>
            <a:ext cx="1130885" cy="1130885"/>
            <a:chOff x="2314073" y="5390146"/>
            <a:chExt cx="1130885" cy="1130885"/>
          </a:xfrm>
        </p:grpSpPr>
        <p:pic>
          <p:nvPicPr>
            <p:cNvPr id="20" name="Graphic 19">
              <a:extLst>
                <a:ext uri="{FF2B5EF4-FFF2-40B4-BE49-F238E27FC236}">
                  <a16:creationId xmlns:a16="http://schemas.microsoft.com/office/drawing/2014/main" id="{731916DE-6EDC-40E7-8EC4-0834EBB9FC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4943" y="5546725"/>
              <a:ext cx="857250" cy="809625"/>
            </a:xfrm>
            <a:prstGeom prst="rect">
              <a:avLst/>
            </a:prstGeom>
          </p:spPr>
        </p:pic>
        <p:sp>
          <p:nvSpPr>
            <p:cNvPr id="21" name="Oval 20">
              <a:extLst>
                <a:ext uri="{FF2B5EF4-FFF2-40B4-BE49-F238E27FC236}">
                  <a16:creationId xmlns:a16="http://schemas.microsoft.com/office/drawing/2014/main" id="{E2CE8E46-F492-4B59-99A8-4A8F4E2E3C89}"/>
                </a:ext>
              </a:extLst>
            </p:cNvPr>
            <p:cNvSpPr/>
            <p:nvPr/>
          </p:nvSpPr>
          <p:spPr>
            <a:xfrm>
              <a:off x="2314073" y="5390146"/>
              <a:ext cx="1130885" cy="113088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9BBAEB5-3D73-4A65-B162-53805AFA996A}"/>
              </a:ext>
            </a:extLst>
          </p:cNvPr>
          <p:cNvGrpSpPr/>
          <p:nvPr/>
        </p:nvGrpSpPr>
        <p:grpSpPr>
          <a:xfrm>
            <a:off x="7872404" y="5450304"/>
            <a:ext cx="1130885" cy="1130885"/>
            <a:chOff x="7824536" y="5390146"/>
            <a:chExt cx="1130885" cy="1130885"/>
          </a:xfrm>
        </p:grpSpPr>
        <p:sp>
          <p:nvSpPr>
            <p:cNvPr id="22" name="Oval 21">
              <a:extLst>
                <a:ext uri="{FF2B5EF4-FFF2-40B4-BE49-F238E27FC236}">
                  <a16:creationId xmlns:a16="http://schemas.microsoft.com/office/drawing/2014/main" id="{58CCC74B-0B30-46E0-ADAB-B89B5BF1FD86}"/>
                </a:ext>
              </a:extLst>
            </p:cNvPr>
            <p:cNvSpPr/>
            <p:nvPr/>
          </p:nvSpPr>
          <p:spPr>
            <a:xfrm>
              <a:off x="7824536" y="5390146"/>
              <a:ext cx="1130885" cy="113088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a:extLst>
                <a:ext uri="{FF2B5EF4-FFF2-40B4-BE49-F238E27FC236}">
                  <a16:creationId xmlns:a16="http://schemas.microsoft.com/office/drawing/2014/main" id="{C388AF8F-F949-4EAA-A1D5-785C1D23CB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3993" y="5587081"/>
              <a:ext cx="769062" cy="769062"/>
            </a:xfrm>
            <a:prstGeom prst="rect">
              <a:avLst/>
            </a:prstGeom>
          </p:spPr>
        </p:pic>
      </p:grpSp>
    </p:spTree>
    <p:extLst>
      <p:ext uri="{BB962C8B-B14F-4D97-AF65-F5344CB8AC3E}">
        <p14:creationId xmlns:p14="http://schemas.microsoft.com/office/powerpoint/2010/main" val="195368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Integrating</a:t>
            </a:r>
            <a:r>
              <a:rPr lang="en-GB" baseline="0" dirty="0"/>
              <a:t> Kofax RPA with Kofax Total Agility</a:t>
            </a:r>
            <a:endParaRPr lang="en-GB" dirty="0"/>
          </a:p>
        </p:txBody>
      </p:sp>
      <p:sp>
        <p:nvSpPr>
          <p:cNvPr id="7" name="Slide Number Placeholder 6"/>
          <p:cNvSpPr>
            <a:spLocks noGrp="1"/>
          </p:cNvSpPr>
          <p:nvPr>
            <p:ph type="sldNum" sz="quarter" idx="10"/>
          </p:nvPr>
        </p:nvSpPr>
        <p:spPr/>
        <p:txBody>
          <a:bodyPr/>
          <a:lstStyle/>
          <a:p>
            <a:fld id="{71D586D2-677B-458F-B417-DB589973A882}" type="slidenum">
              <a:rPr lang="en-US" smtClean="0"/>
              <a:pPr/>
              <a:t>56</a:t>
            </a:fld>
            <a:endParaRPr lang="en-US" dirty="0"/>
          </a:p>
        </p:txBody>
      </p:sp>
      <p:sp>
        <p:nvSpPr>
          <p:cNvPr id="8" name="Content Placeholder 7"/>
          <p:cNvSpPr>
            <a:spLocks noGrp="1"/>
          </p:cNvSpPr>
          <p:nvPr>
            <p:ph type="body" sz="quarter" idx="14"/>
          </p:nvPr>
        </p:nvSpPr>
        <p:spPr>
          <a:xfrm>
            <a:off x="835389" y="1524764"/>
            <a:ext cx="10860492" cy="4831586"/>
          </a:xfrm>
        </p:spPr>
        <p:txBody>
          <a:bodyPr>
            <a:normAutofit fontScale="62500" lnSpcReduction="20000"/>
          </a:bodyPr>
          <a:lstStyle/>
          <a:p>
            <a:r>
              <a:rPr lang="en-GB" sz="4000" dirty="0"/>
              <a:t>KTA can only call a robot </a:t>
            </a:r>
            <a:r>
              <a:rPr lang="en-GB" sz="4000" b="1" dirty="0"/>
              <a:t>synchronously</a:t>
            </a:r>
          </a:p>
          <a:p>
            <a:pPr lvl="1"/>
            <a:r>
              <a:rPr lang="en-GB" sz="3600" dirty="0"/>
              <a:t>KTA will wait until the robot finishes.</a:t>
            </a:r>
          </a:p>
          <a:p>
            <a:pPr lvl="1"/>
            <a:r>
              <a:rPr lang="en-GB" sz="3600" dirty="0"/>
              <a:t>The robot should be finished within a few minutes.</a:t>
            </a:r>
          </a:p>
          <a:p>
            <a:pPr lvl="1"/>
            <a:r>
              <a:rPr lang="en-GB" sz="3600" dirty="0"/>
              <a:t>There is no </a:t>
            </a:r>
            <a:r>
              <a:rPr lang="en-GB" sz="3600" b="1" dirty="0"/>
              <a:t>”Fire &amp; Forget”</a:t>
            </a:r>
          </a:p>
          <a:p>
            <a:pPr lvl="1"/>
            <a:r>
              <a:rPr lang="en-GB" sz="3600" dirty="0"/>
              <a:t>KTA will suspend a robot that fails. We build custom error handling.</a:t>
            </a:r>
          </a:p>
          <a:p>
            <a:pPr lvl="1">
              <a:spcAft>
                <a:spcPts val="1200"/>
              </a:spcAft>
            </a:pPr>
            <a:r>
              <a:rPr lang="en-GB" sz="3600" dirty="0"/>
              <a:t>KTA 7.4.1(?) supports auto-retry X times.</a:t>
            </a:r>
          </a:p>
          <a:p>
            <a:r>
              <a:rPr lang="en-GB" sz="4000" dirty="0"/>
              <a:t>Kofax RPA can control KTA</a:t>
            </a:r>
          </a:p>
          <a:p>
            <a:pPr lvl="1"/>
            <a:r>
              <a:rPr lang="en-GB" sz="3600" dirty="0"/>
              <a:t>Create jobs</a:t>
            </a:r>
          </a:p>
          <a:p>
            <a:pPr lvl="1"/>
            <a:r>
              <a:rPr lang="en-GB" sz="3600" dirty="0"/>
              <a:t>Trigger events</a:t>
            </a:r>
          </a:p>
          <a:p>
            <a:pPr lvl="1"/>
            <a:r>
              <a:rPr lang="en-GB" sz="3600" dirty="0"/>
              <a:t>Requires KTA SOAP SDK</a:t>
            </a:r>
          </a:p>
          <a:p>
            <a:pPr lvl="1"/>
            <a:r>
              <a:rPr lang="en-GB" sz="3600" dirty="0" err="1"/>
              <a:t>Kofax</a:t>
            </a:r>
            <a:r>
              <a:rPr lang="en-GB" sz="3600" dirty="0"/>
              <a:t> internally does not use this</a:t>
            </a:r>
          </a:p>
        </p:txBody>
      </p:sp>
      <p:sp>
        <p:nvSpPr>
          <p:cNvPr id="2" name="Text Placeholder 1">
            <a:extLst>
              <a:ext uri="{FF2B5EF4-FFF2-40B4-BE49-F238E27FC236}">
                <a16:creationId xmlns:a16="http://schemas.microsoft.com/office/drawing/2014/main" id="{E054735A-F529-46E3-8F2B-41B0C99F2373}"/>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31358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44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Buzzwords</a:t>
            </a:r>
            <a:endParaRPr lang="en-US" dirty="0"/>
          </a:p>
        </p:txBody>
      </p:sp>
      <p:sp>
        <p:nvSpPr>
          <p:cNvPr id="4" name="Slide Number Placeholder 3"/>
          <p:cNvSpPr>
            <a:spLocks noGrp="1"/>
          </p:cNvSpPr>
          <p:nvPr>
            <p:ph type="sldNum" sz="quarter" idx="10"/>
          </p:nvPr>
        </p:nvSpPr>
        <p:spPr/>
        <p:txBody>
          <a:bodyPr/>
          <a:lstStyle/>
          <a:p>
            <a:fld id="{71D586D2-677B-458F-B417-DB589973A882}" type="slidenum">
              <a:rPr lang="en-US" smtClean="0"/>
              <a:pPr/>
              <a:t>6</a:t>
            </a:fld>
            <a:endParaRPr lang="en-US" dirty="0"/>
          </a:p>
        </p:txBody>
      </p:sp>
      <p:sp>
        <p:nvSpPr>
          <p:cNvPr id="7" name="Content Placeholder 6"/>
          <p:cNvSpPr>
            <a:spLocks noGrp="1"/>
          </p:cNvSpPr>
          <p:nvPr>
            <p:ph type="body" sz="quarter" idx="14"/>
          </p:nvPr>
        </p:nvSpPr>
        <p:spPr>
          <a:xfrm>
            <a:off x="835389" y="1284132"/>
            <a:ext cx="10860492" cy="4831586"/>
          </a:xfrm>
          <a:noFill/>
        </p:spPr>
        <p:txBody>
          <a:bodyPr>
            <a:normAutofit fontScale="92500" lnSpcReduction="20000"/>
          </a:bodyPr>
          <a:lstStyle/>
          <a:p>
            <a:pPr marL="0" indent="0" algn="ctr">
              <a:buNone/>
            </a:pPr>
            <a:r>
              <a:rPr lang="en-GB" sz="8000" spc="300" dirty="0"/>
              <a:t>Intelligent</a:t>
            </a:r>
          </a:p>
          <a:p>
            <a:pPr marL="0" indent="0" algn="ctr">
              <a:buNone/>
            </a:pPr>
            <a:r>
              <a:rPr lang="en-GB" sz="8000" spc="300" dirty="0"/>
              <a:t>Smart</a:t>
            </a:r>
          </a:p>
          <a:p>
            <a:pPr marL="0" indent="0" algn="ctr">
              <a:buNone/>
            </a:pPr>
            <a:r>
              <a:rPr lang="en-GB" sz="8000" spc="300" dirty="0"/>
              <a:t>Clever</a:t>
            </a:r>
          </a:p>
          <a:p>
            <a:pPr marL="0" indent="0" algn="ctr">
              <a:buNone/>
            </a:pPr>
            <a:r>
              <a:rPr lang="en-GB" sz="8000" spc="300" dirty="0"/>
              <a:t>Cognitive</a:t>
            </a:r>
          </a:p>
          <a:p>
            <a:pPr algn="ctr"/>
            <a:endParaRPr lang="en-US" sz="8000" spc="300" dirty="0"/>
          </a:p>
        </p:txBody>
      </p:sp>
      <p:sp>
        <p:nvSpPr>
          <p:cNvPr id="10" name="Text Placeholder 9">
            <a:extLst>
              <a:ext uri="{FF2B5EF4-FFF2-40B4-BE49-F238E27FC236}">
                <a16:creationId xmlns:a16="http://schemas.microsoft.com/office/drawing/2014/main" id="{EDD18F2C-73E0-41C3-A281-662C6ED6E8A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5846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Not Buzzwords</a:t>
            </a:r>
            <a:endParaRPr lang="en-US" dirty="0"/>
          </a:p>
        </p:txBody>
      </p:sp>
      <p:sp>
        <p:nvSpPr>
          <p:cNvPr id="3" name="Content Placeholder 2"/>
          <p:cNvSpPr>
            <a:spLocks noGrp="1"/>
          </p:cNvSpPr>
          <p:nvPr>
            <p:ph type="body" sz="quarter" idx="12"/>
          </p:nvPr>
        </p:nvSpPr>
        <p:spPr/>
        <p:txBody>
          <a:bodyPr/>
          <a:lstStyle/>
          <a:p>
            <a:r>
              <a:rPr lang="en-GB" dirty="0"/>
              <a:t>Machine Learning</a:t>
            </a:r>
          </a:p>
          <a:p>
            <a:r>
              <a:rPr lang="en-GB" dirty="0"/>
              <a:t>Deep Learning</a:t>
            </a:r>
          </a:p>
          <a:p>
            <a:r>
              <a:rPr lang="en-GB" dirty="0"/>
              <a:t>Learn-by-example</a:t>
            </a:r>
          </a:p>
          <a:p>
            <a:r>
              <a:rPr lang="en-GB" dirty="0"/>
              <a:t>Supervised machine learning</a:t>
            </a:r>
          </a:p>
          <a:p>
            <a:pPr lvl="1"/>
            <a:r>
              <a:rPr lang="en-GB" dirty="0"/>
              <a:t>Bayesian classifiers</a:t>
            </a:r>
          </a:p>
          <a:p>
            <a:r>
              <a:rPr lang="en-GB" dirty="0"/>
              <a:t>Natural Language Processing</a:t>
            </a:r>
            <a:endParaRPr lang="en-US" dirty="0"/>
          </a:p>
        </p:txBody>
      </p:sp>
      <p:sp>
        <p:nvSpPr>
          <p:cNvPr id="8" name="Text Placeholder 7">
            <a:extLst>
              <a:ext uri="{FF2B5EF4-FFF2-40B4-BE49-F238E27FC236}">
                <a16:creationId xmlns:a16="http://schemas.microsoft.com/office/drawing/2014/main" id="{4E2B32E4-A715-4158-AB2E-3C19AF01A0A1}"/>
              </a:ext>
            </a:extLst>
          </p:cNvPr>
          <p:cNvSpPr>
            <a:spLocks noGrp="1"/>
          </p:cNvSpPr>
          <p:nvPr>
            <p:ph type="body" sz="quarter" idx="15"/>
          </p:nvPr>
        </p:nvSpPr>
        <p:spPr/>
        <p:txBody>
          <a:bodyPr/>
          <a:lstStyle/>
          <a:p>
            <a:endParaRPr lang="en-US"/>
          </a:p>
        </p:txBody>
      </p:sp>
      <p:sp>
        <p:nvSpPr>
          <p:cNvPr id="5" name="Slide Number Placeholder 4"/>
          <p:cNvSpPr>
            <a:spLocks noGrp="1"/>
          </p:cNvSpPr>
          <p:nvPr>
            <p:ph type="sldNum" sz="quarter" idx="10"/>
          </p:nvPr>
        </p:nvSpPr>
        <p:spPr/>
        <p:txBody>
          <a:bodyPr/>
          <a:lstStyle/>
          <a:p>
            <a:fld id="{71D586D2-677B-458F-B417-DB589973A882}" type="slidenum">
              <a:rPr lang="en-US" smtClean="0"/>
              <a:pPr/>
              <a:t>7</a:t>
            </a:fld>
            <a:endParaRPr lang="en-US" dirty="0"/>
          </a:p>
        </p:txBody>
      </p:sp>
    </p:spTree>
    <p:extLst>
      <p:ext uri="{BB962C8B-B14F-4D97-AF65-F5344CB8AC3E}">
        <p14:creationId xmlns:p14="http://schemas.microsoft.com/office/powerpoint/2010/main" val="133976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A43C79-2B40-41B3-952C-C838E7DDDA17}"/>
              </a:ext>
            </a:extLst>
          </p:cNvPr>
          <p:cNvSpPr>
            <a:spLocks noGrp="1"/>
          </p:cNvSpPr>
          <p:nvPr>
            <p:ph type="title"/>
          </p:nvPr>
        </p:nvSpPr>
        <p:spPr/>
        <p:txBody>
          <a:bodyPr/>
          <a:lstStyle/>
          <a:p>
            <a:r>
              <a:rPr lang="en-AU" dirty="0"/>
              <a:t>AI can be very complicated</a:t>
            </a:r>
          </a:p>
        </p:txBody>
      </p:sp>
      <p:sp>
        <p:nvSpPr>
          <p:cNvPr id="5" name="Slide Number Placeholder 4">
            <a:extLst>
              <a:ext uri="{FF2B5EF4-FFF2-40B4-BE49-F238E27FC236}">
                <a16:creationId xmlns:a16="http://schemas.microsoft.com/office/drawing/2014/main" id="{B0F4E741-10CD-4270-A8FD-109F915101D9}"/>
              </a:ext>
            </a:extLst>
          </p:cNvPr>
          <p:cNvSpPr>
            <a:spLocks noGrp="1"/>
          </p:cNvSpPr>
          <p:nvPr>
            <p:ph type="sldNum" sz="quarter" idx="10"/>
          </p:nvPr>
        </p:nvSpPr>
        <p:spPr/>
        <p:txBody>
          <a:bodyPr/>
          <a:lstStyle/>
          <a:p>
            <a:fld id="{71D586D2-677B-458F-B417-DB589973A882}" type="slidenum">
              <a:rPr lang="en-US" smtClean="0"/>
              <a:pPr/>
              <a:t>8</a:t>
            </a:fld>
            <a:endParaRPr lang="en-US" dirty="0"/>
          </a:p>
        </p:txBody>
      </p:sp>
      <p:sp>
        <p:nvSpPr>
          <p:cNvPr id="7" name="Text Placeholder 6">
            <a:extLst>
              <a:ext uri="{FF2B5EF4-FFF2-40B4-BE49-F238E27FC236}">
                <a16:creationId xmlns:a16="http://schemas.microsoft.com/office/drawing/2014/main" id="{4FBB5F18-F12F-49F2-9B9B-89DD24840F92}"/>
              </a:ext>
            </a:extLst>
          </p:cNvPr>
          <p:cNvSpPr>
            <a:spLocks noGrp="1"/>
          </p:cNvSpPr>
          <p:nvPr>
            <p:ph type="body" sz="quarter" idx="15"/>
          </p:nvPr>
        </p:nvSpPr>
        <p:spPr/>
        <p:txBody>
          <a:bodyPr/>
          <a:lstStyle/>
          <a:p>
            <a:endParaRPr lang="en-US"/>
          </a:p>
        </p:txBody>
      </p:sp>
      <p:pic>
        <p:nvPicPr>
          <p:cNvPr id="10" name="Content Placeholder 9">
            <a:extLst>
              <a:ext uri="{FF2B5EF4-FFF2-40B4-BE49-F238E27FC236}">
                <a16:creationId xmlns:a16="http://schemas.microsoft.com/office/drawing/2014/main" id="{BD529A09-C819-452D-ACE8-E66989EB8C1B}"/>
              </a:ext>
            </a:extLst>
          </p:cNvPr>
          <p:cNvPicPr>
            <a:picLocks noGrp="1" noChangeAspect="1"/>
          </p:cNvPicPr>
          <p:nvPr>
            <p:ph sz="half" idx="4294967295"/>
          </p:nvPr>
        </p:nvPicPr>
        <p:blipFill>
          <a:blip r:embed="rId3"/>
          <a:stretch>
            <a:fillRect/>
          </a:stretch>
        </p:blipFill>
        <p:spPr>
          <a:xfrm>
            <a:off x="6248465" y="1343024"/>
            <a:ext cx="3870325" cy="4829175"/>
          </a:xfrm>
          <a:prstGeom prst="rect">
            <a:avLst/>
          </a:prstGeom>
        </p:spPr>
      </p:pic>
      <p:pic>
        <p:nvPicPr>
          <p:cNvPr id="12" name="Content Placeholder 11" descr="A picture containing object&#10;&#10;Description automatically generated">
            <a:extLst>
              <a:ext uri="{FF2B5EF4-FFF2-40B4-BE49-F238E27FC236}">
                <a16:creationId xmlns:a16="http://schemas.microsoft.com/office/drawing/2014/main" id="{8E9D8BF6-00E5-4ABC-B169-406B47E6E37C}"/>
              </a:ext>
            </a:extLst>
          </p:cNvPr>
          <p:cNvPicPr>
            <a:picLocks noGrp="1" noChangeAspect="1"/>
          </p:cNvPicPr>
          <p:nvPr>
            <p:ph sz="half" idx="4294967295"/>
          </p:nvPr>
        </p:nvPicPr>
        <p:blipFill>
          <a:blip r:embed="rId4"/>
          <a:stretch>
            <a:fillRect/>
          </a:stretch>
        </p:blipFill>
        <p:spPr>
          <a:xfrm>
            <a:off x="1933138" y="1343023"/>
            <a:ext cx="3743325" cy="4829175"/>
          </a:xfrm>
        </p:spPr>
      </p:pic>
    </p:spTree>
    <p:extLst>
      <p:ext uri="{BB962C8B-B14F-4D97-AF65-F5344CB8AC3E}">
        <p14:creationId xmlns:p14="http://schemas.microsoft.com/office/powerpoint/2010/main" val="230457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AB28-D769-4B2D-B00D-CBA31DC8C56F}"/>
              </a:ext>
            </a:extLst>
          </p:cNvPr>
          <p:cNvSpPr>
            <a:spLocks noGrp="1"/>
          </p:cNvSpPr>
          <p:nvPr>
            <p:ph type="title"/>
          </p:nvPr>
        </p:nvSpPr>
        <p:spPr>
          <a:xfrm>
            <a:off x="838200" y="594795"/>
            <a:ext cx="11353800" cy="965648"/>
          </a:xfrm>
        </p:spPr>
        <p:txBody>
          <a:bodyPr>
            <a:normAutofit/>
          </a:bodyPr>
          <a:lstStyle/>
          <a:p>
            <a:r>
              <a:rPr lang="en-US" dirty="0"/>
              <a:t>Invoice processing: AI + rules + rescoring + lookups + flow + learning</a:t>
            </a:r>
            <a:endParaRPr lang="en-AU" dirty="0"/>
          </a:p>
        </p:txBody>
      </p:sp>
      <p:sp>
        <p:nvSpPr>
          <p:cNvPr id="3" name="Slide Number Placeholder 2">
            <a:extLst>
              <a:ext uri="{FF2B5EF4-FFF2-40B4-BE49-F238E27FC236}">
                <a16:creationId xmlns:a16="http://schemas.microsoft.com/office/drawing/2014/main" id="{C3262B10-468A-4CC2-84DF-2643D3A66586}"/>
              </a:ext>
            </a:extLst>
          </p:cNvPr>
          <p:cNvSpPr>
            <a:spLocks noGrp="1"/>
          </p:cNvSpPr>
          <p:nvPr>
            <p:ph type="sldNum" sz="quarter" idx="10"/>
          </p:nvPr>
        </p:nvSpPr>
        <p:spPr/>
        <p:txBody>
          <a:bodyPr/>
          <a:lstStyle/>
          <a:p>
            <a:fld id="{71D586D2-677B-458F-B417-DB589973A882}" type="slidenum">
              <a:rPr lang="en-US" smtClean="0"/>
              <a:pPr/>
              <a:t>9</a:t>
            </a:fld>
            <a:endParaRPr lang="en-US" dirty="0"/>
          </a:p>
        </p:txBody>
      </p:sp>
      <p:sp>
        <p:nvSpPr>
          <p:cNvPr id="12" name="Text Placeholder 11">
            <a:extLst>
              <a:ext uri="{FF2B5EF4-FFF2-40B4-BE49-F238E27FC236}">
                <a16:creationId xmlns:a16="http://schemas.microsoft.com/office/drawing/2014/main" id="{C49A0270-07E5-4BDA-9B91-280B326E4E76}"/>
              </a:ext>
            </a:extLst>
          </p:cNvPr>
          <p:cNvSpPr>
            <a:spLocks noGrp="1"/>
          </p:cNvSpPr>
          <p:nvPr>
            <p:ph type="body" sz="quarter" idx="15"/>
          </p:nvPr>
        </p:nvSpPr>
        <p:spPr/>
        <p:txBody>
          <a:bodyPr/>
          <a:lstStyle/>
          <a:p>
            <a:endParaRPr lang="en-US"/>
          </a:p>
        </p:txBody>
      </p:sp>
      <p:pic>
        <p:nvPicPr>
          <p:cNvPr id="4" name="Content Placeholder 3">
            <a:extLst>
              <a:ext uri="{FF2B5EF4-FFF2-40B4-BE49-F238E27FC236}">
                <a16:creationId xmlns:a16="http://schemas.microsoft.com/office/drawing/2014/main" id="{EE61FF83-E50F-4512-9E17-B0EB2DF80967}"/>
              </a:ext>
            </a:extLst>
          </p:cNvPr>
          <p:cNvPicPr>
            <a:picLocks noGrp="1" noChangeAspect="1"/>
          </p:cNvPicPr>
          <p:nvPr>
            <p:ph idx="4294967295"/>
          </p:nvPr>
        </p:nvPicPr>
        <p:blipFill>
          <a:blip r:embed="rId3">
            <a:clrChange>
              <a:clrFrom>
                <a:srgbClr val="FFFFFF"/>
              </a:clrFrom>
              <a:clrTo>
                <a:srgbClr val="FFFFFF">
                  <a:alpha val="0"/>
                </a:srgbClr>
              </a:clrTo>
            </a:clrChange>
          </a:blip>
          <a:stretch>
            <a:fillRect/>
          </a:stretch>
        </p:blipFill>
        <p:spPr>
          <a:xfrm>
            <a:off x="3822594" y="1321144"/>
            <a:ext cx="7810500" cy="5186362"/>
          </a:xfrm>
          <a:prstGeom prst="rect">
            <a:avLst/>
          </a:prstGeom>
        </p:spPr>
      </p:pic>
      <p:sp>
        <p:nvSpPr>
          <p:cNvPr id="5" name="TextBox 4">
            <a:extLst>
              <a:ext uri="{FF2B5EF4-FFF2-40B4-BE49-F238E27FC236}">
                <a16:creationId xmlns:a16="http://schemas.microsoft.com/office/drawing/2014/main" id="{AB983E98-FB2F-4F50-93E1-FBD7A92E3A91}"/>
              </a:ext>
            </a:extLst>
          </p:cNvPr>
          <p:cNvSpPr txBox="1"/>
          <p:nvPr/>
        </p:nvSpPr>
        <p:spPr>
          <a:xfrm>
            <a:off x="944823" y="1531187"/>
            <a:ext cx="1502229" cy="369332"/>
          </a:xfrm>
          <a:prstGeom prst="rect">
            <a:avLst/>
          </a:prstGeom>
          <a:solidFill>
            <a:srgbClr val="92D050"/>
          </a:solidFill>
        </p:spPr>
        <p:txBody>
          <a:bodyPr wrap="square" rtlCol="0">
            <a:spAutoFit/>
          </a:bodyPr>
          <a:lstStyle/>
          <a:p>
            <a:pPr algn="ctr"/>
            <a:r>
              <a:rPr lang="en-US" dirty="0"/>
              <a:t>Trainable</a:t>
            </a:r>
            <a:endParaRPr lang="en-AU" dirty="0"/>
          </a:p>
        </p:txBody>
      </p:sp>
      <p:sp>
        <p:nvSpPr>
          <p:cNvPr id="6" name="TextBox 5">
            <a:extLst>
              <a:ext uri="{FF2B5EF4-FFF2-40B4-BE49-F238E27FC236}">
                <a16:creationId xmlns:a16="http://schemas.microsoft.com/office/drawing/2014/main" id="{63F4D941-5531-464F-8639-93ACDEF22482}"/>
              </a:ext>
            </a:extLst>
          </p:cNvPr>
          <p:cNvSpPr txBox="1"/>
          <p:nvPr/>
        </p:nvSpPr>
        <p:spPr>
          <a:xfrm>
            <a:off x="948425" y="2461240"/>
            <a:ext cx="1502229" cy="369332"/>
          </a:xfrm>
          <a:prstGeom prst="rect">
            <a:avLst/>
          </a:prstGeom>
          <a:solidFill>
            <a:srgbClr val="4F81BD"/>
          </a:solidFill>
        </p:spPr>
        <p:txBody>
          <a:bodyPr wrap="square" rtlCol="0">
            <a:spAutoFit/>
          </a:bodyPr>
          <a:lstStyle/>
          <a:p>
            <a:pPr algn="ctr"/>
            <a:r>
              <a:rPr lang="en-US" dirty="0">
                <a:solidFill>
                  <a:schemeClr val="bg1"/>
                </a:solidFill>
              </a:rPr>
              <a:t>Rules-based</a:t>
            </a:r>
            <a:endParaRPr lang="en-AU" dirty="0">
              <a:solidFill>
                <a:schemeClr val="bg1"/>
              </a:solidFill>
            </a:endParaRPr>
          </a:p>
        </p:txBody>
      </p:sp>
      <p:sp>
        <p:nvSpPr>
          <p:cNvPr id="7" name="TextBox 6">
            <a:extLst>
              <a:ext uri="{FF2B5EF4-FFF2-40B4-BE49-F238E27FC236}">
                <a16:creationId xmlns:a16="http://schemas.microsoft.com/office/drawing/2014/main" id="{3D2A0DF4-3271-41B3-AA70-E7BE80463CCA}"/>
              </a:ext>
            </a:extLst>
          </p:cNvPr>
          <p:cNvSpPr txBox="1"/>
          <p:nvPr/>
        </p:nvSpPr>
        <p:spPr>
          <a:xfrm>
            <a:off x="944823" y="3244334"/>
            <a:ext cx="3278777" cy="369332"/>
          </a:xfrm>
          <a:prstGeom prst="rect">
            <a:avLst/>
          </a:prstGeom>
          <a:noFill/>
        </p:spPr>
        <p:txBody>
          <a:bodyPr wrap="square" rtlCol="0">
            <a:spAutoFit/>
          </a:bodyPr>
          <a:lstStyle/>
          <a:p>
            <a:r>
              <a:rPr lang="en-US" dirty="0">
                <a:solidFill>
                  <a:schemeClr val="accent5"/>
                </a:solidFill>
              </a:rPr>
              <a:t>Pattern-based classification</a:t>
            </a:r>
            <a:endParaRPr lang="en-AU" dirty="0">
              <a:solidFill>
                <a:schemeClr val="accent5"/>
              </a:solidFill>
            </a:endParaRPr>
          </a:p>
        </p:txBody>
      </p:sp>
      <p:sp>
        <p:nvSpPr>
          <p:cNvPr id="8" name="TextBox 7">
            <a:extLst>
              <a:ext uri="{FF2B5EF4-FFF2-40B4-BE49-F238E27FC236}">
                <a16:creationId xmlns:a16="http://schemas.microsoft.com/office/drawing/2014/main" id="{32231701-711E-4BA9-9177-211AA219CB1A}"/>
              </a:ext>
            </a:extLst>
          </p:cNvPr>
          <p:cNvSpPr txBox="1"/>
          <p:nvPr/>
        </p:nvSpPr>
        <p:spPr>
          <a:xfrm>
            <a:off x="944823" y="3842762"/>
            <a:ext cx="3278777" cy="369332"/>
          </a:xfrm>
          <a:prstGeom prst="rect">
            <a:avLst/>
          </a:prstGeom>
          <a:noFill/>
        </p:spPr>
        <p:txBody>
          <a:bodyPr wrap="square" rtlCol="0">
            <a:spAutoFit/>
          </a:bodyPr>
          <a:lstStyle/>
          <a:p>
            <a:r>
              <a:rPr lang="en-US" dirty="0">
                <a:solidFill>
                  <a:schemeClr val="accent5"/>
                </a:solidFill>
              </a:rPr>
              <a:t>Fuzzy index lookup</a:t>
            </a:r>
            <a:endParaRPr lang="en-AU" dirty="0">
              <a:solidFill>
                <a:schemeClr val="accent5"/>
              </a:solidFill>
            </a:endParaRPr>
          </a:p>
        </p:txBody>
      </p:sp>
      <p:sp>
        <p:nvSpPr>
          <p:cNvPr id="9" name="TextBox 8">
            <a:extLst>
              <a:ext uri="{FF2B5EF4-FFF2-40B4-BE49-F238E27FC236}">
                <a16:creationId xmlns:a16="http://schemas.microsoft.com/office/drawing/2014/main" id="{2AE1772C-EABB-4432-8C33-C763B82436DE}"/>
              </a:ext>
            </a:extLst>
          </p:cNvPr>
          <p:cNvSpPr txBox="1"/>
          <p:nvPr/>
        </p:nvSpPr>
        <p:spPr>
          <a:xfrm>
            <a:off x="944822" y="4523635"/>
            <a:ext cx="3278777" cy="369332"/>
          </a:xfrm>
          <a:prstGeom prst="rect">
            <a:avLst/>
          </a:prstGeom>
          <a:noFill/>
        </p:spPr>
        <p:txBody>
          <a:bodyPr wrap="square" rtlCol="0">
            <a:spAutoFit/>
          </a:bodyPr>
          <a:lstStyle/>
          <a:p>
            <a:r>
              <a:rPr lang="en-US" dirty="0">
                <a:solidFill>
                  <a:schemeClr val="accent5"/>
                </a:solidFill>
              </a:rPr>
              <a:t>5 Table detection algorithms</a:t>
            </a:r>
            <a:endParaRPr lang="en-AU" dirty="0">
              <a:solidFill>
                <a:schemeClr val="accent5"/>
              </a:solidFill>
            </a:endParaRPr>
          </a:p>
        </p:txBody>
      </p:sp>
      <p:sp>
        <p:nvSpPr>
          <p:cNvPr id="10" name="TextBox 9">
            <a:extLst>
              <a:ext uri="{FF2B5EF4-FFF2-40B4-BE49-F238E27FC236}">
                <a16:creationId xmlns:a16="http://schemas.microsoft.com/office/drawing/2014/main" id="{E18F93EB-CD54-4457-8EE6-0646EDE8D2F4}"/>
              </a:ext>
            </a:extLst>
          </p:cNvPr>
          <p:cNvSpPr txBox="1"/>
          <p:nvPr/>
        </p:nvSpPr>
        <p:spPr>
          <a:xfrm>
            <a:off x="944822" y="5118839"/>
            <a:ext cx="3278777" cy="646331"/>
          </a:xfrm>
          <a:prstGeom prst="rect">
            <a:avLst/>
          </a:prstGeom>
          <a:noFill/>
        </p:spPr>
        <p:txBody>
          <a:bodyPr wrap="square" rtlCol="0">
            <a:spAutoFit/>
          </a:bodyPr>
          <a:lstStyle/>
          <a:p>
            <a:r>
              <a:rPr lang="en-US" dirty="0">
                <a:solidFill>
                  <a:schemeClr val="accent5"/>
                </a:solidFill>
              </a:rPr>
              <a:t>Text pattern recognition using SQL results</a:t>
            </a:r>
            <a:endParaRPr lang="en-AU" dirty="0">
              <a:solidFill>
                <a:schemeClr val="accent5"/>
              </a:solidFill>
            </a:endParaRPr>
          </a:p>
        </p:txBody>
      </p:sp>
      <p:sp>
        <p:nvSpPr>
          <p:cNvPr id="11" name="TextBox 10">
            <a:extLst>
              <a:ext uri="{FF2B5EF4-FFF2-40B4-BE49-F238E27FC236}">
                <a16:creationId xmlns:a16="http://schemas.microsoft.com/office/drawing/2014/main" id="{3AEDF911-B24F-4247-87EF-CCDBEB5548BB}"/>
              </a:ext>
            </a:extLst>
          </p:cNvPr>
          <p:cNvSpPr txBox="1"/>
          <p:nvPr/>
        </p:nvSpPr>
        <p:spPr>
          <a:xfrm>
            <a:off x="1178929" y="5667876"/>
            <a:ext cx="3278777" cy="369332"/>
          </a:xfrm>
          <a:prstGeom prst="rect">
            <a:avLst/>
          </a:prstGeom>
          <a:noFill/>
        </p:spPr>
        <p:txBody>
          <a:bodyPr wrap="square" rtlCol="0">
            <a:spAutoFit/>
          </a:bodyPr>
          <a:lstStyle/>
          <a:p>
            <a:r>
              <a:rPr lang="en-US" dirty="0">
                <a:solidFill>
                  <a:schemeClr val="accent5"/>
                </a:solidFill>
              </a:rPr>
              <a:t>Rescoring algorithms</a:t>
            </a:r>
            <a:endParaRPr lang="en-AU" dirty="0">
              <a:solidFill>
                <a:schemeClr val="accent5"/>
              </a:solidFill>
            </a:endParaRPr>
          </a:p>
        </p:txBody>
      </p:sp>
    </p:spTree>
    <p:extLst>
      <p:ext uri="{BB962C8B-B14F-4D97-AF65-F5344CB8AC3E}">
        <p14:creationId xmlns:p14="http://schemas.microsoft.com/office/powerpoint/2010/main" val="381579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0200207 Kofax PPT TEMPLATE WLT 1.4_widescreen">
  <a:themeElements>
    <a:clrScheme name="KOFAX">
      <a:dk1>
        <a:srgbClr val="262626"/>
      </a:dk1>
      <a:lt1>
        <a:sysClr val="window" lastClr="FFFFFF"/>
      </a:lt1>
      <a:dk2>
        <a:srgbClr val="00558C"/>
      </a:dk2>
      <a:lt2>
        <a:srgbClr val="FFFFFF"/>
      </a:lt2>
      <a:accent1>
        <a:srgbClr val="00558C"/>
      </a:accent1>
      <a:accent2>
        <a:srgbClr val="5B9BD5"/>
      </a:accent2>
      <a:accent3>
        <a:srgbClr val="A5A5A5"/>
      </a:accent3>
      <a:accent4>
        <a:srgbClr val="FFC600"/>
      </a:accent4>
      <a:accent5>
        <a:srgbClr val="53565A"/>
      </a:accent5>
      <a:accent6>
        <a:srgbClr val="003960"/>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ofax PPT TEMPLATE WLT 1.4_widescreen.pptx" id="{AFB8625D-895A-44FA-82A8-C941944B57B9}" vid="{BDAFF261-4CC1-4CFE-B971-D240714FAF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20200207 Kofax PPT TEMPLATE WLT 1.4_widescreen</Template>
  <TotalTime>0</TotalTime>
  <Words>6344</Words>
  <Application>Microsoft Office PowerPoint</Application>
  <PresentationFormat>Widescreen</PresentationFormat>
  <Paragraphs>618</Paragraphs>
  <Slides>57</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Arial Black</vt:lpstr>
      <vt:lpstr>Arial Narrow</vt:lpstr>
      <vt:lpstr>Arial Unicode MS</vt:lpstr>
      <vt:lpstr>Calibri</vt:lpstr>
      <vt:lpstr>Courier New</vt:lpstr>
      <vt:lpstr>Noto Sans Symbols</vt:lpstr>
      <vt:lpstr>TT Norms</vt:lpstr>
      <vt:lpstr>Wingdings</vt:lpstr>
      <vt:lpstr>20200207 Kofax PPT TEMPLATE WLT 1.4_widescreen</vt:lpstr>
      <vt:lpstr>Success with Robotics &amp; AI</vt:lpstr>
      <vt:lpstr>PowerPoint Presentation</vt:lpstr>
      <vt:lpstr>PowerPoint Presentation</vt:lpstr>
      <vt:lpstr>PowerPoint Presentation</vt:lpstr>
      <vt:lpstr>What’s happening with Artificial Intelligence?</vt:lpstr>
      <vt:lpstr>Buzzwords</vt:lpstr>
      <vt:lpstr>Not Buzzwords</vt:lpstr>
      <vt:lpstr>AI can be very complicated</vt:lpstr>
      <vt:lpstr>Invoice processing: AI + rules + rescoring + lookups + flow + learning</vt:lpstr>
      <vt:lpstr>Problems that Kofax tackles with AI</vt:lpstr>
      <vt:lpstr>PowerPoint Presentation</vt:lpstr>
      <vt:lpstr>PowerPoint Presentation</vt:lpstr>
      <vt:lpstr>Natural Language Processing with Kofax</vt:lpstr>
      <vt:lpstr>Natural Language Processing Engine </vt:lpstr>
      <vt:lpstr>Natural Language Processing Engine –  RPA 10.7 </vt:lpstr>
      <vt:lpstr>Sentiment Analysis</vt:lpstr>
      <vt:lpstr>Sentiment Analysis</vt:lpstr>
      <vt:lpstr>Sentiment Analysis</vt:lpstr>
      <vt:lpstr>Sentiment Analysis</vt:lpstr>
      <vt:lpstr>Sentiment Analysis</vt:lpstr>
      <vt:lpstr>PowerPoint Presentation</vt:lpstr>
      <vt:lpstr>Sentiment Analysis – 5231 paragraphs from Wikipedia</vt:lpstr>
      <vt:lpstr>Lowest Sentiment – Wikipedia 5321 Paragraphs</vt:lpstr>
      <vt:lpstr>Highest Sentiment – Wikipedia 5231 Paragraphs</vt:lpstr>
      <vt:lpstr>Where to use Sentiment Analysis</vt:lpstr>
      <vt:lpstr>Natural Language Processing Engine –  RPA 10.7 </vt:lpstr>
      <vt:lpstr>Named Entity Extraction</vt:lpstr>
      <vt:lpstr>Named Entity Extraction</vt:lpstr>
      <vt:lpstr>Named Entity Extraction</vt:lpstr>
      <vt:lpstr>Named Entity Extraction</vt:lpstr>
      <vt:lpstr>Named Entity Extraction</vt:lpstr>
      <vt:lpstr>Named Entity Extraction</vt:lpstr>
      <vt:lpstr>Named Entity Extraction</vt:lpstr>
      <vt:lpstr>Named Entity Extraction</vt:lpstr>
      <vt:lpstr>Named Entity Extraction</vt:lpstr>
      <vt:lpstr>Named Entity Extraction</vt:lpstr>
      <vt:lpstr>Named Entity Extraction</vt:lpstr>
      <vt:lpstr>Named Entity Extraction</vt:lpstr>
      <vt:lpstr>Named Entity Extraction</vt:lpstr>
      <vt:lpstr>Named Entity Extraction</vt:lpstr>
      <vt:lpstr>AI is often looking for the  Needle in the Haystack</vt:lpstr>
      <vt:lpstr>True/False Positive/Negatives</vt:lpstr>
      <vt:lpstr>4 problems that AI is used to solve</vt:lpstr>
      <vt:lpstr>Self-driving car Ethics</vt:lpstr>
      <vt:lpstr>RPA today and the future of robotic automation</vt:lpstr>
      <vt:lpstr>The Future of the Digital Workforce </vt:lpstr>
      <vt:lpstr>Document Understanding</vt:lpstr>
      <vt:lpstr>What is Document Understanding? (All information has context)</vt:lpstr>
      <vt:lpstr>All you need is paper and highlighters</vt:lpstr>
      <vt:lpstr>Document Understanding –what does the document mean?</vt:lpstr>
      <vt:lpstr>Resources for RPA &amp; AI</vt:lpstr>
      <vt:lpstr>Excel and Kofax RPA</vt:lpstr>
      <vt:lpstr>Technical Architecture</vt:lpstr>
      <vt:lpstr>Databases are necessary for performance and complex queries</vt:lpstr>
      <vt:lpstr>KTA &amp; Kofax RPA</vt:lpstr>
      <vt:lpstr>Integrating Kofax RPA with Kofax Total Agility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2016-03-22T23:23:19Z</dcterms:created>
  <dcterms:modified xsi:type="dcterms:W3CDTF">2020-07-06T17:44:01Z</dcterms:modified>
</cp:coreProperties>
</file>